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3"/>
  </p:notesMasterIdLst>
  <p:handoutMasterIdLst>
    <p:handoutMasterId r:id="rId54"/>
  </p:handoutMasterIdLst>
  <p:sldIdLst>
    <p:sldId id="265" r:id="rId4"/>
    <p:sldId id="259" r:id="rId5"/>
    <p:sldId id="285" r:id="rId6"/>
    <p:sldId id="275" r:id="rId7"/>
    <p:sldId id="290" r:id="rId8"/>
    <p:sldId id="283" r:id="rId9"/>
    <p:sldId id="314" r:id="rId10"/>
    <p:sldId id="280" r:id="rId11"/>
    <p:sldId id="286" r:id="rId12"/>
    <p:sldId id="276" r:id="rId13"/>
    <p:sldId id="292" r:id="rId14"/>
    <p:sldId id="334" r:id="rId15"/>
    <p:sldId id="293" r:id="rId16"/>
    <p:sldId id="291" r:id="rId17"/>
    <p:sldId id="294" r:id="rId18"/>
    <p:sldId id="295" r:id="rId19"/>
    <p:sldId id="296" r:id="rId20"/>
    <p:sldId id="297" r:id="rId21"/>
    <p:sldId id="315" r:id="rId22"/>
    <p:sldId id="287" r:id="rId23"/>
    <p:sldId id="277" r:id="rId24"/>
    <p:sldId id="319" r:id="rId25"/>
    <p:sldId id="320" r:id="rId26"/>
    <p:sldId id="327" r:id="rId27"/>
    <p:sldId id="328" r:id="rId28"/>
    <p:sldId id="329" r:id="rId29"/>
    <p:sldId id="330" r:id="rId30"/>
    <p:sldId id="331" r:id="rId31"/>
    <p:sldId id="332" r:id="rId32"/>
    <p:sldId id="335" r:id="rId33"/>
    <p:sldId id="303" r:id="rId34"/>
    <p:sldId id="288" r:id="rId35"/>
    <p:sldId id="278" r:id="rId36"/>
    <p:sldId id="322" r:id="rId37"/>
    <p:sldId id="323" r:id="rId38"/>
    <p:sldId id="304" r:id="rId39"/>
    <p:sldId id="324" r:id="rId40"/>
    <p:sldId id="317" r:id="rId41"/>
    <p:sldId id="307" r:id="rId42"/>
    <p:sldId id="310" r:id="rId43"/>
    <p:sldId id="305" r:id="rId44"/>
    <p:sldId id="289" r:id="rId45"/>
    <p:sldId id="279" r:id="rId46"/>
    <p:sldId id="306" r:id="rId47"/>
    <p:sldId id="321" r:id="rId48"/>
    <p:sldId id="333" r:id="rId49"/>
    <p:sldId id="312" r:id="rId50"/>
    <p:sldId id="325" r:id="rId51"/>
    <p:sldId id="326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도환" initials="임" lastIdx="1" clrIdx="0">
    <p:extLst>
      <p:ext uri="{19B8F6BF-5375-455C-9EA6-DF929625EA0E}">
        <p15:presenceInfo xmlns:p15="http://schemas.microsoft.com/office/powerpoint/2012/main" userId="임도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C9C9C9"/>
    <a:srgbClr val="5184F3"/>
    <a:srgbClr val="FF99FF"/>
    <a:srgbClr val="D721C1"/>
    <a:srgbClr val="F4C640"/>
    <a:srgbClr val="9AC548"/>
    <a:srgbClr val="5EB1F2"/>
    <a:srgbClr val="84BA1E"/>
    <a:srgbClr val="F5B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8" autoAdjust="0"/>
    <p:restoredTop sz="95074" autoAdjust="0"/>
  </p:normalViewPr>
  <p:slideViewPr>
    <p:cSldViewPr snapToGrid="0" showGuides="1">
      <p:cViewPr varScale="1">
        <p:scale>
          <a:sx n="80" d="100"/>
          <a:sy n="80" d="100"/>
        </p:scale>
        <p:origin x="53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</a:rPr>
              <a:t>광양터미널 불편사항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현장조사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F8EC-412C-B7AE-15916749ABBD}"/>
              </c:ext>
            </c:extLst>
          </c:dPt>
          <c:dPt>
            <c:idx val="1"/>
            <c:bubble3D val="0"/>
            <c:explosion val="5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8EC-412C-B7AE-15916749ABBD}"/>
              </c:ext>
            </c:extLst>
          </c:dPt>
          <c:dPt>
            <c:idx val="2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EC-412C-B7AE-15916749ABBD}"/>
              </c:ext>
            </c:extLst>
          </c:dPt>
          <c:dPt>
            <c:idx val="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8EC-412C-B7AE-15916749ABBD}"/>
              </c:ext>
            </c:extLst>
          </c:dPt>
          <c:dLbls>
            <c:dLbl>
              <c:idx val="0"/>
              <c:layout>
                <c:manualLayout>
                  <c:x val="-0.10256722222222228"/>
                  <c:y val="0.17437115384615384"/>
                </c:manualLayout>
              </c:layout>
              <c:tx>
                <c:rich>
                  <a:bodyPr/>
                  <a:lstStyle/>
                  <a:p>
                    <a:fld id="{AC5B362B-68AD-4A1A-A7EA-C22429AECE03}" type="CATEGORYNAME">
                      <a:rPr lang="ko-KR" altLang="en-US" smtClean="0"/>
                      <a:pPr/>
                      <a:t>[범주 이름]</a:t>
                    </a:fld>
                    <a:endParaRPr lang="ko-KR" altLang="en-US" baseline="0" dirty="0" smtClean="0"/>
                  </a:p>
                  <a:p>
                    <a:fld id="{13D2789B-90FE-4A64-BD5D-5EDA1D316DFB}" type="VALUE">
                      <a:rPr lang="en-US" altLang="ko-KR" baseline="0" smtClean="0"/>
                      <a:pPr/>
                      <a:t>[값]</a:t>
                    </a:fld>
                    <a:fld id="{3DC2B3E0-66BB-4B7F-AEE3-5D8F4F1104E1}" type="PERCENTAGE">
                      <a:rPr lang="en-US" altLang="ko-KR" baseline="0" smtClean="0"/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7525"/>
                      <c:h val="0.1205143162393162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8EC-412C-B7AE-15916749ABBD}"/>
                </c:ext>
              </c:extLst>
            </c:dLbl>
            <c:dLbl>
              <c:idx val="1"/>
              <c:layout>
                <c:manualLayout>
                  <c:x val="-0.11709527777777778"/>
                  <c:y val="-2.751666666666676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21555555555554"/>
                      <c:h val="0.176701068376068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F8EC-412C-B7AE-15916749ABBD}"/>
                </c:ext>
              </c:extLst>
            </c:dLbl>
            <c:dLbl>
              <c:idx val="3"/>
              <c:layout>
                <c:manualLayout>
                  <c:x val="0.15588194444444445"/>
                  <c:y val="0.1899012820512820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04888888888888"/>
                      <c:h val="0.176701068376068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F8EC-412C-B7AE-15916749AB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화물</c:v>
                </c:pt>
                <c:pt idx="1">
                  <c:v>승차홈 구분</c:v>
                </c:pt>
                <c:pt idx="2">
                  <c:v>미행선지</c:v>
                </c:pt>
                <c:pt idx="3">
                  <c:v>경유지 안내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14</c:v>
                </c:pt>
                <c:pt idx="2">
                  <c:v>8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EC-412C-B7AE-15916749AB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 smtClean="0">
                <a:solidFill>
                  <a:schemeClr val="tx1"/>
                </a:solidFill>
              </a:rPr>
              <a:t>새로운 시설 도입</a:t>
            </a:r>
            <a:endParaRPr lang="ko-KR" altLang="en-US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2층시설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84-4CC8-8812-9782FD931993}"/>
              </c:ext>
            </c:extLst>
          </c:dPt>
          <c:dPt>
            <c:idx val="1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84-4CC8-8812-9782FD931993}"/>
              </c:ext>
            </c:extLst>
          </c:dPt>
          <c:dPt>
            <c:idx val="2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184-4CC8-8812-9782FD931993}"/>
              </c:ext>
            </c:extLst>
          </c:dPt>
          <c:dPt>
            <c:idx val="3"/>
            <c:bubble3D val="0"/>
            <c:explosion val="5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84-4CC8-8812-9782FD931993}"/>
              </c:ext>
            </c:extLst>
          </c:dPt>
          <c:dLbls>
            <c:dLbl>
              <c:idx val="0"/>
              <c:layout>
                <c:manualLayout>
                  <c:x val="-0.16150416666666673"/>
                  <c:y val="0.1826273504273504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184-4CC8-8812-9782FD931993}"/>
                </c:ext>
              </c:extLst>
            </c:dLbl>
            <c:dLbl>
              <c:idx val="2"/>
              <c:layout>
                <c:manualLayout>
                  <c:x val="0.11667027777777778"/>
                  <c:y val="-0.1196365384615384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3184-4CC8-8812-9782FD931993}"/>
                </c:ext>
              </c:extLst>
            </c:dLbl>
            <c:dLbl>
              <c:idx val="3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882666666666667"/>
                      <c:h val="0.176701068376068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3184-4CC8-8812-9782FD9319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오락시설</c:v>
                </c:pt>
                <c:pt idx="1">
                  <c:v>청년창업</c:v>
                </c:pt>
                <c:pt idx="2">
                  <c:v>소극장/영화관</c:v>
                </c:pt>
                <c:pt idx="3">
                  <c:v>어린이 직업체험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13</c:v>
                </c:pt>
                <c:pt idx="2">
                  <c:v>4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84-4CC8-8812-9782FD93199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</a:rPr>
              <a:t>연령층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연령층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</c:spPr>
          <c:dPt>
            <c:idx val="0"/>
            <c:bubble3D val="0"/>
            <c:spPr>
              <a:solidFill>
                <a:srgbClr val="FF99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EC-48DA-B3AF-7963874ACE31}"/>
              </c:ext>
            </c:extLst>
          </c:dPt>
          <c:dPt>
            <c:idx val="1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85-4CF7-900E-37B9DDB41767}"/>
              </c:ext>
            </c:extLst>
          </c:dPt>
          <c:dPt>
            <c:idx val="2"/>
            <c:bubble3D val="0"/>
            <c:explosion val="5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C85-4CF7-900E-37B9DDB41767}"/>
              </c:ext>
            </c:extLst>
          </c:dPt>
          <c:dPt>
            <c:idx val="3"/>
            <c:bubble3D val="0"/>
            <c:explosion val="5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C85-4CF7-900E-37B9DDB41767}"/>
              </c:ext>
            </c:extLst>
          </c:dPt>
          <c:dLbls>
            <c:dLbl>
              <c:idx val="0"/>
              <c:layout>
                <c:manualLayout>
                  <c:x val="-0.16119791666666666"/>
                  <c:y val="0.201623290598290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77638888888885"/>
                      <c:h val="0.176701068376068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EEC-48DA-B3AF-7963874ACE31}"/>
                </c:ext>
              </c:extLst>
            </c:dLbl>
            <c:dLbl>
              <c:idx val="1"/>
              <c:layout>
                <c:manualLayout>
                  <c:x val="-0.12272361111111112"/>
                  <c:y val="2.030961538461538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C85-4CF7-900E-37B9DDB41767}"/>
                </c:ext>
              </c:extLst>
            </c:dLbl>
            <c:dLbl>
              <c:idx val="2"/>
              <c:layout>
                <c:manualLayout>
                  <c:x val="-0.11719611111111111"/>
                  <c:y val="-0.15020149572649583"/>
                </c:manualLayout>
              </c:layout>
              <c:tx>
                <c:rich>
                  <a:bodyPr/>
                  <a:lstStyle/>
                  <a:p>
                    <a:fld id="{99737D4B-1FB2-4EDE-9948-97F25F81FBBD}" type="CATEGORYNAME">
                      <a:rPr lang="ko-KR" altLang="en-US" smtClean="0"/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8709EEAC-2E50-41F8-9794-2A5B4251EBD6}" type="PERCENTAGE">
                      <a:rPr lang="en-US" altLang="ko-KR" baseline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72722222222222"/>
                      <c:h val="0.176701068376068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C85-4CF7-900E-37B9DDB41767}"/>
                </c:ext>
              </c:extLst>
            </c:dLbl>
            <c:dLbl>
              <c:idx val="3"/>
              <c:layout>
                <c:manualLayout>
                  <c:x val="0.11030944444444445"/>
                  <c:y val="9.0620085470085418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baseline="0" smtClean="0"/>
                      <a:t>50</a:t>
                    </a:r>
                    <a:r>
                      <a:rPr lang="ko-KR" altLang="en-US" baseline="0" smtClean="0"/>
                      <a:t>대 이상</a:t>
                    </a:r>
                    <a:r>
                      <a:rPr lang="ko-KR" altLang="en-US" baseline="0"/>
                      <a:t>
</a:t>
                    </a:r>
                    <a:fld id="{764C9F94-3E36-479C-919C-E5EA6343BDBD}" type="PERCENTAGE">
                      <a:rPr lang="en-US" altLang="ko-KR" baseline="0"/>
                      <a:pPr/>
                      <a:t>[백분율]</a:t>
                    </a:fld>
                    <a:endParaRPr lang="ko-KR" alt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223111111111112"/>
                      <c:h val="0.176701068376068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C85-4CF7-900E-37B9DDB417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20대 이하</c:v>
                </c:pt>
                <c:pt idx="1">
                  <c:v>20~30대</c:v>
                </c:pt>
                <c:pt idx="2">
                  <c:v>30~50대</c:v>
                </c:pt>
                <c:pt idx="3">
                  <c:v>50대 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9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85-4CF7-900E-37B9DDB4176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>
                <a:latin typeface="+mj-ea"/>
                <a:ea typeface="+mj-ea"/>
              </a:rPr>
              <a:t>아이디어 선호도</a:t>
            </a:r>
            <a:endParaRPr lang="ko-KR" altLang="en-US" dirty="0">
              <a:latin typeface="+mj-ea"/>
              <a:ea typeface="+mj-ea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아이디어 선호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DB-4E14-A566-6C44EA0EE5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아이디어 선호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DB-4E14-A566-6C44EA0EE5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571471"/>
        <c:axId val="98545679"/>
      </c:barChart>
      <c:catAx>
        <c:axId val="9857147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8545679"/>
        <c:crosses val="autoZero"/>
        <c:auto val="1"/>
        <c:lblAlgn val="ctr"/>
        <c:lblOffset val="100"/>
        <c:noMultiLvlLbl val="0"/>
      </c:catAx>
      <c:valAx>
        <c:axId val="98545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8571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B2D8D-C7AB-447B-85CA-5E033DFAED74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BD0CC-F905-4217-89B8-86CE13AB8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9810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5"/>
          </p:nvPr>
        </p:nvSpPr>
        <p:spPr>
          <a:xfrm>
            <a:off x="1835894" y="8562092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68782-5BDF-45A4-85AE-2E8C55C1A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946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48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60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88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486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1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97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976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353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08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8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4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42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0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8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28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68782-5BDF-45A4-85AE-2E8C55C1AD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1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30926" y="6409830"/>
            <a:ext cx="101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F4849-5A77-48C2-B877-3D253EF6CA12}" type="slidenum">
              <a:rPr lang="ko-KR" altLang="en-US" smtClean="0">
                <a:solidFill>
                  <a:srgbClr val="00B0F0"/>
                </a:solidFill>
                <a:latin typeface="+mj-ea"/>
                <a:ea typeface="+mj-ea"/>
              </a:rPr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baseline="0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/ </a:t>
            </a:r>
            <a:r>
              <a:rPr lang="en-US" altLang="ko-KR" dirty="0" smtClean="0">
                <a:solidFill>
                  <a:srgbClr val="5184F3"/>
                </a:solidFill>
                <a:latin typeface="+mj-ea"/>
                <a:ea typeface="+mj-ea"/>
              </a:rPr>
              <a:t>47</a:t>
            </a:r>
            <a:endParaRPr lang="ko-KR" altLang="en-US" dirty="0">
              <a:solidFill>
                <a:srgbClr val="5184F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2344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9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8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234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82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43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85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982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068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83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774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30926" y="6409830"/>
            <a:ext cx="101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F4849-5A77-48C2-B877-3D253EF6CA12}" type="slidenum">
              <a:rPr lang="ko-KR" altLang="en-US" smtClean="0">
                <a:solidFill>
                  <a:srgbClr val="00B0F0"/>
                </a:solidFill>
                <a:latin typeface="+mj-ea"/>
                <a:ea typeface="+mj-ea"/>
              </a:rPr>
              <a:pPr marL="0" marR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baseline="0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/ </a:t>
            </a:r>
            <a:r>
              <a:rPr lang="en-US" altLang="ko-KR" dirty="0" smtClean="0">
                <a:solidFill>
                  <a:srgbClr val="5184F3"/>
                </a:solidFill>
                <a:latin typeface="+mj-ea"/>
                <a:ea typeface="+mj-ea"/>
              </a:rPr>
              <a:t>49</a:t>
            </a:r>
            <a:endParaRPr lang="ko-KR" altLang="en-US" dirty="0">
              <a:solidFill>
                <a:srgbClr val="5184F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3661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595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4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49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5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64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45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05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19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740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75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1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0731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135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130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87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1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8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06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C4353-C53B-4778-B7BC-02D4346F3B7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37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B71AD-AA53-46C2-8539-92F7551A9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16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EA0B7-ED0D-423B-93E2-C0A0ED4A2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7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2.png"/><Relationship Id="rId9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2.png"/><Relationship Id="rId7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510526" y="1260093"/>
            <a:ext cx="2956838" cy="1467424"/>
            <a:chOff x="2575755" y="2692962"/>
            <a:chExt cx="2956838" cy="1467424"/>
          </a:xfrm>
        </p:grpSpPr>
        <p:grpSp>
          <p:nvGrpSpPr>
            <p:cNvPr id="10" name="그룹 9"/>
            <p:cNvGrpSpPr/>
            <p:nvPr/>
          </p:nvGrpSpPr>
          <p:grpSpPr>
            <a:xfrm>
              <a:off x="2575755" y="2867341"/>
              <a:ext cx="2929185" cy="1133456"/>
              <a:chOff x="776737" y="1686548"/>
              <a:chExt cx="9032265" cy="349506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545069" y="1686548"/>
                <a:ext cx="3495600" cy="3495062"/>
              </a:xfrm>
              <a:prstGeom prst="rect">
                <a:avLst/>
              </a:prstGeom>
              <a:solidFill>
                <a:srgbClr val="EB4C1A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776737" y="1686549"/>
                <a:ext cx="3489314" cy="3489313"/>
              </a:xfrm>
              <a:prstGeom prst="ellipse">
                <a:avLst/>
              </a:prstGeom>
              <a:solidFill>
                <a:srgbClr val="39A1F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이등변 삼각형 8"/>
              <p:cNvSpPr/>
              <p:nvPr/>
            </p:nvSpPr>
            <p:spPr>
              <a:xfrm flipH="1">
                <a:off x="5714304" y="1686549"/>
                <a:ext cx="4094698" cy="3495061"/>
              </a:xfrm>
              <a:prstGeom prst="triangle">
                <a:avLst>
                  <a:gd name="adj" fmla="val 49780"/>
                </a:avLst>
              </a:prstGeom>
              <a:solidFill>
                <a:srgbClr val="F8B91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모서리가 둥근 직사각형 10"/>
            <p:cNvSpPr/>
            <p:nvPr/>
          </p:nvSpPr>
          <p:spPr>
            <a:xfrm rot="5400000">
              <a:off x="3684166" y="3860661"/>
              <a:ext cx="345030" cy="2544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 rot="5400000">
              <a:off x="2968017" y="2738267"/>
              <a:ext cx="345030" cy="2544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5400000">
              <a:off x="5232869" y="3849600"/>
              <a:ext cx="345030" cy="2544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112302" y="3716315"/>
            <a:ext cx="543882" cy="501674"/>
            <a:chOff x="8349067" y="2867341"/>
            <a:chExt cx="1226798" cy="1131592"/>
          </a:xfrm>
        </p:grpSpPr>
        <p:sp>
          <p:nvSpPr>
            <p:cNvPr id="17" name="타원 16"/>
            <p:cNvSpPr/>
            <p:nvPr/>
          </p:nvSpPr>
          <p:spPr>
            <a:xfrm>
              <a:off x="8444272" y="2867341"/>
              <a:ext cx="1131593" cy="1131592"/>
            </a:xfrm>
            <a:prstGeom prst="ellipse">
              <a:avLst/>
            </a:prstGeom>
            <a:solidFill>
              <a:srgbClr val="84BA1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8349067" y="3307746"/>
              <a:ext cx="271289" cy="2544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328323A-CEF4-4C06-B932-59845A43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18662" y="2852179"/>
            <a:ext cx="5821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 smtClean="0"/>
              <a:t>광양 버스 터미널</a:t>
            </a:r>
            <a:endParaRPr lang="en-US" altLang="ko-KR" sz="4000" b="1" i="1" dirty="0" smtClean="0"/>
          </a:p>
          <a:p>
            <a:r>
              <a:rPr lang="ko-KR" altLang="en-US" sz="4000" b="1" i="1" dirty="0" smtClean="0"/>
              <a:t>이용객 편의증대방안</a:t>
            </a:r>
            <a:endParaRPr lang="en-US" altLang="ko-KR" sz="4000" b="1" i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34321" y="5217710"/>
            <a:ext cx="1350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i="1" dirty="0" smtClean="0">
                <a:solidFill>
                  <a:srgbClr val="5184F3"/>
                </a:solidFill>
              </a:rPr>
              <a:t>5G</a:t>
            </a:r>
            <a:endParaRPr lang="en-US" altLang="ko-KR" sz="6000" b="1" i="1" dirty="0" smtClean="0">
              <a:solidFill>
                <a:srgbClr val="5184F3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59401" y="690608"/>
            <a:ext cx="3376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[</a:t>
            </a:r>
            <a:r>
              <a:rPr lang="en-US" altLang="ko-KR" sz="2800" dirty="0" smtClean="0"/>
              <a:t>Design Thinking]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73724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3662BE6-FAC3-4CFF-A3F0-34686B9741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8" t="7592" r="20833" b="5556"/>
          <a:stretch/>
        </p:blipFill>
        <p:spPr>
          <a:xfrm rot="5400000">
            <a:off x="3971417" y="267494"/>
            <a:ext cx="4513585" cy="7086559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5A0C7FD-2D5A-4BFA-B62B-CA71572E923C}"/>
              </a:ext>
            </a:extLst>
          </p:cNvPr>
          <p:cNvSpPr/>
          <p:nvPr/>
        </p:nvSpPr>
        <p:spPr>
          <a:xfrm>
            <a:off x="4695825" y="1743075"/>
            <a:ext cx="2374278" cy="2238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333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현장조사 준비</a:t>
            </a:r>
            <a:endParaRPr lang="ko-KR" altLang="en-US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213503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87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A29130-B418-47D4-A47B-A2D741C15C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3" b="20654"/>
          <a:stretch/>
        </p:blipFill>
        <p:spPr>
          <a:xfrm>
            <a:off x="3196871" y="1200408"/>
            <a:ext cx="2697387" cy="2272123"/>
          </a:xfrm>
          <a:prstGeom prst="rect">
            <a:avLst/>
          </a:prstGeom>
          <a:ln w="88900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46A7241-C254-4787-903B-95269321E2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r="23551"/>
          <a:stretch/>
        </p:blipFill>
        <p:spPr>
          <a:xfrm rot="5400000">
            <a:off x="6436485" y="1036824"/>
            <a:ext cx="2272123" cy="2599292"/>
          </a:xfrm>
          <a:prstGeom prst="rect">
            <a:avLst/>
          </a:prstGeom>
          <a:ln w="88900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6E9BCD9-796A-464E-85F5-A129B19C6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9" t="34374" r="18214" b="8593"/>
          <a:stretch/>
        </p:blipFill>
        <p:spPr>
          <a:xfrm>
            <a:off x="4337632" y="3765570"/>
            <a:ext cx="3424336" cy="2278879"/>
          </a:xfrm>
          <a:prstGeom prst="rect">
            <a:avLst/>
          </a:prstGeom>
          <a:ln w="88900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BEC8A6-4B21-4845-ABC1-9E0DE6A0B1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06" t="29528" r="20184" b="20551"/>
          <a:stretch/>
        </p:blipFill>
        <p:spPr>
          <a:xfrm>
            <a:off x="6210621" y="1200408"/>
            <a:ext cx="3906586" cy="2342758"/>
          </a:xfrm>
          <a:prstGeom prst="rect">
            <a:avLst/>
          </a:prstGeom>
          <a:ln w="88900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3BAD7E-38A0-43E2-A25D-07841C1BCC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99977" y="2150169"/>
            <a:ext cx="4844041" cy="2944520"/>
          </a:xfrm>
          <a:prstGeom prst="rect">
            <a:avLst/>
          </a:prstGeom>
          <a:ln w="88900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BBEC8A6-4B21-4845-ABC1-9E0DE6A0B1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21" y="3794303"/>
            <a:ext cx="3906586" cy="2250147"/>
          </a:xfrm>
          <a:prstGeom prst="rect">
            <a:avLst/>
          </a:prstGeom>
          <a:ln w="88900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25" name="직선 연결선 2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333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현장 조사</a:t>
            </a:r>
            <a:endParaRPr lang="ko-KR" alt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213503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18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333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현장 조사</a:t>
            </a:r>
            <a:endParaRPr lang="ko-KR" alt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213503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23252" b="8105"/>
          <a:stretch/>
        </p:blipFill>
        <p:spPr>
          <a:xfrm>
            <a:off x="1410026" y="2004342"/>
            <a:ext cx="4797024" cy="2904571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853" y="2004342"/>
            <a:ext cx="3907197" cy="2930398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201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40BC88-5815-40E9-B84E-E622059439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t="1250" r="946" b="1666"/>
          <a:stretch/>
        </p:blipFill>
        <p:spPr>
          <a:xfrm>
            <a:off x="2542470" y="1400473"/>
            <a:ext cx="7045806" cy="3424393"/>
          </a:xfrm>
          <a:prstGeom prst="rect">
            <a:avLst/>
          </a:prstGeom>
          <a:ln w="88900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2883121" y="5247516"/>
            <a:ext cx="615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 smtClean="0">
                <a:latin typeface="+mj-ea"/>
                <a:ea typeface="+mj-ea"/>
              </a:rPr>
              <a:t>실제 확인 결과 </a:t>
            </a:r>
            <a:r>
              <a:rPr lang="en-US" altLang="ko-KR" sz="2400" b="1" dirty="0" smtClean="0">
                <a:latin typeface="+mj-ea"/>
                <a:ea typeface="+mj-ea"/>
              </a:rPr>
              <a:t>: </a:t>
            </a:r>
            <a:r>
              <a:rPr lang="ko-KR" altLang="en-US" sz="2400" b="1" dirty="0" smtClean="0">
                <a:latin typeface="+mj-ea"/>
                <a:ea typeface="+mj-ea"/>
              </a:rPr>
              <a:t>탁상공론 ≠ 고객의 </a:t>
            </a:r>
            <a:r>
              <a:rPr lang="ko-KR" altLang="en-US" sz="2400" b="1" dirty="0" err="1" smtClean="0">
                <a:latin typeface="+mj-ea"/>
                <a:ea typeface="+mj-ea"/>
              </a:rPr>
              <a:t>니즈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3" name="곱셈 기호 2"/>
          <p:cNvSpPr/>
          <p:nvPr/>
        </p:nvSpPr>
        <p:spPr>
          <a:xfrm>
            <a:off x="4625373" y="1849299"/>
            <a:ext cx="2880000" cy="2526739"/>
          </a:xfrm>
          <a:prstGeom prst="mathMultiply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13503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8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4D47FA-7C88-40B5-9431-DC51685A10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7" y="1786947"/>
            <a:ext cx="5983366" cy="3382333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4" name="타원 23"/>
          <p:cNvSpPr/>
          <p:nvPr/>
        </p:nvSpPr>
        <p:spPr>
          <a:xfrm>
            <a:off x="9526687" y="2385027"/>
            <a:ext cx="1954325" cy="2043800"/>
          </a:xfrm>
          <a:prstGeom prst="ellipse">
            <a:avLst/>
          </a:prstGeom>
          <a:solidFill>
            <a:srgbClr val="F5BC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280526" y="1670181"/>
            <a:ext cx="1882555" cy="1736746"/>
          </a:xfrm>
          <a:prstGeom prst="rect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249248" y="2054693"/>
            <a:ext cx="1913833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버스터미널 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개선</a:t>
            </a:r>
            <a:endParaRPr lang="en-US" altLang="ko-KR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80526" y="3523240"/>
            <a:ext cx="1882555" cy="1736746"/>
          </a:xfrm>
          <a:prstGeom prst="rect">
            <a:avLst/>
          </a:prstGeom>
          <a:solidFill>
            <a:srgbClr val="84BA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264885" y="3930747"/>
            <a:ext cx="1913833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버려진 공간의 </a:t>
            </a:r>
            <a:endParaRPr lang="en-US" altLang="ko-KR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재사용</a:t>
            </a:r>
            <a:endParaRPr lang="en-US" altLang="ko-KR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550056" y="3215971"/>
            <a:ext cx="191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고객만족</a:t>
            </a:r>
            <a:endParaRPr lang="en-US" altLang="ko-KR" sz="2800" b="1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줄무늬가 있는 오른쪽 화살표 2"/>
          <p:cNvSpPr/>
          <p:nvPr/>
        </p:nvSpPr>
        <p:spPr>
          <a:xfrm>
            <a:off x="6802466" y="2168958"/>
            <a:ext cx="478060" cy="637842"/>
          </a:xfrm>
          <a:prstGeom prst="stripedRightArrow">
            <a:avLst/>
          </a:prstGeom>
          <a:solidFill>
            <a:srgbClr val="5EB1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줄무늬가 있는 오른쪽 화살표 37"/>
          <p:cNvSpPr/>
          <p:nvPr/>
        </p:nvSpPr>
        <p:spPr>
          <a:xfrm>
            <a:off x="6802466" y="4046497"/>
            <a:ext cx="478060" cy="637842"/>
          </a:xfrm>
          <a:prstGeom prst="stripedRightArrow">
            <a:avLst/>
          </a:prstGeom>
          <a:solidFill>
            <a:srgbClr val="9AC5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줄무늬가 있는 오른쪽 화살표 38"/>
          <p:cNvSpPr/>
          <p:nvPr/>
        </p:nvSpPr>
        <p:spPr>
          <a:xfrm>
            <a:off x="9054874" y="3162125"/>
            <a:ext cx="478060" cy="637842"/>
          </a:xfrm>
          <a:prstGeom prst="stripedRightArrow">
            <a:avLst/>
          </a:prstGeom>
          <a:solidFill>
            <a:srgbClr val="F4C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3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SIPOC</a:t>
            </a:r>
            <a:endParaRPr lang="ko-KR" altLang="en-US" sz="2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213503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25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25" grpId="0"/>
      <p:bldP spid="34" grpId="0" animBg="1"/>
      <p:bldP spid="35" grpId="0"/>
      <p:bldP spid="36" grpId="0"/>
      <p:bldP spid="3" grpId="0" animBg="1"/>
      <p:bldP spid="38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2D4131-859B-43C6-B0B1-5C5F0AAC9828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69" b="1079"/>
          <a:stretch/>
        </p:blipFill>
        <p:spPr>
          <a:xfrm>
            <a:off x="886721" y="1570454"/>
            <a:ext cx="6356174" cy="4454782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7446425" y="2549201"/>
            <a:ext cx="42561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공간을 이용하는     </a:t>
            </a:r>
            <a:r>
              <a:rPr lang="ko-KR" altLang="en-US" sz="3200" b="1" dirty="0" smtClean="0"/>
              <a:t>인근주민</a:t>
            </a:r>
            <a:endParaRPr lang="en-US" altLang="ko-KR" sz="32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버스를 탑승하는     </a:t>
            </a:r>
            <a:r>
              <a:rPr lang="ko-KR" altLang="en-US" sz="3200" b="1" dirty="0" smtClean="0"/>
              <a:t>승객</a:t>
            </a:r>
            <a:endParaRPr lang="en-US" altLang="ko-KR" sz="32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서비스를 제공하는  </a:t>
            </a:r>
            <a:r>
              <a:rPr lang="ko-KR" altLang="en-US" sz="3200" b="1" dirty="0" smtClean="0"/>
              <a:t>상인</a:t>
            </a:r>
            <a:endParaRPr lang="en-US" altLang="ko-KR" sz="32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3609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이해관계자 </a:t>
            </a:r>
            <a:r>
              <a:rPr lang="ko-KR" altLang="en-US" sz="2400" b="1" dirty="0"/>
              <a:t>맵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213503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03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6CBF06-F8AE-4427-8436-60387CD92431}"/>
              </a:ext>
            </a:extLst>
          </p:cNvPr>
          <p:cNvCxnSpPr/>
          <p:nvPr/>
        </p:nvCxnSpPr>
        <p:spPr>
          <a:xfrm>
            <a:off x="1124661" y="-1136578"/>
            <a:ext cx="3457575" cy="1714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6103DA-9A39-4E23-9F9D-6CAD9E14F7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" t="1333" r="14881" b="556"/>
          <a:stretch/>
        </p:blipFill>
        <p:spPr>
          <a:xfrm>
            <a:off x="5877501" y="1577676"/>
            <a:ext cx="5227887" cy="4370387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8F0AF40-A8EE-4B77-B075-4D1FF3D0C60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56" y="1577676"/>
            <a:ext cx="4799294" cy="4370387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8" name="직선 연결선 17"/>
          <p:cNvCxnSpPr/>
          <p:nvPr/>
        </p:nvCxnSpPr>
        <p:spPr>
          <a:xfrm>
            <a:off x="7740807" y="3737709"/>
            <a:ext cx="1501276" cy="0"/>
          </a:xfrm>
          <a:prstGeom prst="line">
            <a:avLst/>
          </a:prstGeom>
          <a:ln w="63500" cap="rnd" cmpd="sng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심층 인터뷰 </a:t>
            </a:r>
            <a:r>
              <a:rPr lang="en-US" altLang="ko-KR" sz="2400" b="1" dirty="0"/>
              <a:t>&amp; </a:t>
            </a:r>
            <a:r>
              <a:rPr lang="ko-KR" altLang="en-US" sz="2400" b="1" dirty="0" err="1"/>
              <a:t>섀도잉</a:t>
            </a:r>
            <a:r>
              <a:rPr lang="ko-KR" altLang="en-US" sz="2400" b="1" dirty="0"/>
              <a:t> 준비</a:t>
            </a:r>
            <a:endParaRPr lang="ko-KR" alt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213503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3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3B9B75-93AA-476B-976B-877224B23D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0"/>
          <a:stretch/>
        </p:blipFill>
        <p:spPr>
          <a:xfrm>
            <a:off x="4091557" y="1399733"/>
            <a:ext cx="3194806" cy="2243932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7BA6CF-024E-48A8-8645-0D15F6FC05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" t="6389" r="4678" b="16771"/>
          <a:stretch/>
        </p:blipFill>
        <p:spPr>
          <a:xfrm>
            <a:off x="4091557" y="3892275"/>
            <a:ext cx="4041635" cy="2214622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E3B9B75-93AA-476B-976B-877224B23D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03" y="828033"/>
            <a:ext cx="3819525" cy="2864644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E3B9B75-93AA-476B-976B-877224B23D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9" y="1699076"/>
            <a:ext cx="3108428" cy="4144573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E3B9B75-93AA-476B-976B-877224B23D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0" y="3892274"/>
            <a:ext cx="2952828" cy="2214621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471992A-38DE-4C73-A68A-A39D773BEDF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1" r="3265"/>
          <a:stretch/>
        </p:blipFill>
        <p:spPr>
          <a:xfrm>
            <a:off x="3221536" y="1398739"/>
            <a:ext cx="5781675" cy="4587877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31" name="직선 연결선 30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심층 인터뷰 </a:t>
            </a:r>
            <a:r>
              <a:rPr lang="en-US" altLang="ko-KR" sz="2400" b="1" dirty="0"/>
              <a:t>&amp; </a:t>
            </a:r>
            <a:r>
              <a:rPr lang="ko-KR" altLang="en-US" sz="2400" b="1" dirty="0" err="1"/>
              <a:t>섀도잉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실시</a:t>
            </a:r>
            <a:endParaRPr lang="ko-KR" alt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213503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3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559B2E3D-3772-4425-A1C0-78AE67B1C8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0568553"/>
              </p:ext>
            </p:extLst>
          </p:nvPr>
        </p:nvGraphicFramePr>
        <p:xfrm>
          <a:off x="4428959" y="1553373"/>
          <a:ext cx="36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72BB7F82-E4F5-4802-B30B-58CCF2E4B4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629587"/>
              </p:ext>
            </p:extLst>
          </p:nvPr>
        </p:nvGraphicFramePr>
        <p:xfrm>
          <a:off x="8205822" y="1553373"/>
          <a:ext cx="36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03831C8-ED9B-409B-B7E9-9A7236A060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880660"/>
              </p:ext>
            </p:extLst>
          </p:nvPr>
        </p:nvGraphicFramePr>
        <p:xfrm>
          <a:off x="652096" y="1553373"/>
          <a:ext cx="36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459457" y="1180083"/>
            <a:ext cx="102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총 </a:t>
            </a:r>
            <a:r>
              <a:rPr lang="en-US" altLang="ko-KR" b="1" dirty="0" smtClean="0"/>
              <a:t>35</a:t>
            </a:r>
            <a:r>
              <a:rPr lang="ko-KR" altLang="en-US" b="1" dirty="0" smtClean="0"/>
              <a:t>명</a:t>
            </a:r>
            <a:endParaRPr lang="ko-KR" altLang="en-US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심층 인터뷰 </a:t>
            </a:r>
            <a:r>
              <a:rPr lang="en-US" altLang="ko-KR" sz="2400" b="1" dirty="0"/>
              <a:t>&amp; </a:t>
            </a:r>
            <a:r>
              <a:rPr lang="ko-KR" altLang="en-US" sz="2400" b="1" dirty="0" err="1"/>
              <a:t>섀도잉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결과</a:t>
            </a:r>
            <a:endParaRPr lang="ko-KR" alt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213503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62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35376" t="21191" r="35290" b="45111"/>
          <a:stretch/>
        </p:blipFill>
        <p:spPr>
          <a:xfrm>
            <a:off x="3367560" y="1646062"/>
            <a:ext cx="5364480" cy="4264053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직사각형 3"/>
          <p:cNvSpPr/>
          <p:nvPr/>
        </p:nvSpPr>
        <p:spPr>
          <a:xfrm>
            <a:off x="3616960" y="4787900"/>
            <a:ext cx="4826000" cy="284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16960" y="3093933"/>
            <a:ext cx="4826000" cy="2844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심층 인터뷰 </a:t>
            </a:r>
            <a:r>
              <a:rPr lang="en-US" altLang="ko-KR" sz="2400" b="1" dirty="0"/>
              <a:t>&amp; </a:t>
            </a:r>
            <a:r>
              <a:rPr lang="ko-KR" altLang="en-US" sz="2400" b="1" dirty="0" err="1"/>
              <a:t>섀도잉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실시</a:t>
            </a:r>
            <a:endParaRPr lang="ko-KR" altLang="en-US" sz="2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213503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5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894634" y="1886804"/>
            <a:ext cx="1589637" cy="369332"/>
            <a:chOff x="3884377" y="2118993"/>
            <a:chExt cx="1589637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4442963" y="2118993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이해하기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884377" y="2119673"/>
              <a:ext cx="336856" cy="3368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94634" y="2494671"/>
            <a:ext cx="1589637" cy="369332"/>
            <a:chOff x="3884377" y="2865165"/>
            <a:chExt cx="1589637" cy="369332"/>
          </a:xfrm>
        </p:grpSpPr>
        <p:sp>
          <p:nvSpPr>
            <p:cNvPr id="50" name="TextBox 49"/>
            <p:cNvSpPr txBox="1"/>
            <p:nvPr/>
          </p:nvSpPr>
          <p:spPr>
            <a:xfrm>
              <a:off x="4442963" y="2865165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공감하기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884377" y="2881403"/>
              <a:ext cx="336856" cy="3368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894634" y="3067015"/>
            <a:ext cx="1589637" cy="369332"/>
            <a:chOff x="3884377" y="3611337"/>
            <a:chExt cx="1589637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4442963" y="361133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정의하기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3884377" y="3627575"/>
              <a:ext cx="336856" cy="3368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894634" y="3636306"/>
            <a:ext cx="1589637" cy="369332"/>
            <a:chOff x="3884377" y="4392293"/>
            <a:chExt cx="1589637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442963" y="4392293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아이디어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3884377" y="4407655"/>
              <a:ext cx="336856" cy="3368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77207" y="2978307"/>
            <a:ext cx="4688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3EAA48-5681-434C-AC4C-3D0EC3766D8E}"/>
              </a:ext>
            </a:extLst>
          </p:cNvPr>
          <p:cNvGrpSpPr/>
          <p:nvPr/>
        </p:nvGrpSpPr>
        <p:grpSpPr>
          <a:xfrm>
            <a:off x="6894634" y="4205597"/>
            <a:ext cx="2059223" cy="369332"/>
            <a:chOff x="3900405" y="5341613"/>
            <a:chExt cx="205922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193CE3-91FA-436E-87BD-4A483F747708}"/>
                </a:ext>
              </a:extLst>
            </p:cNvPr>
            <p:cNvSpPr txBox="1"/>
            <p:nvPr/>
          </p:nvSpPr>
          <p:spPr>
            <a:xfrm>
              <a:off x="4458991" y="5341613"/>
              <a:ext cx="1500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프로토타입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07F4B2-2A7C-4D3F-93CD-731348468E99}"/>
                </a:ext>
              </a:extLst>
            </p:cNvPr>
            <p:cNvSpPr/>
            <p:nvPr/>
          </p:nvSpPr>
          <p:spPr>
            <a:xfrm>
              <a:off x="3900405" y="5362753"/>
              <a:ext cx="336856" cy="3368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ACB89E-46F5-4D4F-AD6D-B2C56111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651CAF-1019-4528-B327-A018D39F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63EAA48-5681-434C-AC4C-3D0EC3766D8E}"/>
              </a:ext>
            </a:extLst>
          </p:cNvPr>
          <p:cNvGrpSpPr/>
          <p:nvPr/>
        </p:nvGrpSpPr>
        <p:grpSpPr>
          <a:xfrm>
            <a:off x="6894634" y="4772190"/>
            <a:ext cx="2059223" cy="369332"/>
            <a:chOff x="3900405" y="5341613"/>
            <a:chExt cx="205922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193CE3-91FA-436E-87BD-4A483F747708}"/>
                </a:ext>
              </a:extLst>
            </p:cNvPr>
            <p:cNvSpPr txBox="1"/>
            <p:nvPr/>
          </p:nvSpPr>
          <p:spPr>
            <a:xfrm>
              <a:off x="4458991" y="5341613"/>
              <a:ext cx="1500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고객 테스트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007F4B2-2A7C-4D3F-93CD-731348468E99}"/>
                </a:ext>
              </a:extLst>
            </p:cNvPr>
            <p:cNvSpPr/>
            <p:nvPr/>
          </p:nvSpPr>
          <p:spPr>
            <a:xfrm>
              <a:off x="3900405" y="5341613"/>
              <a:ext cx="336856" cy="3368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0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E3F5F9A-82F1-4E2B-BDFF-0914CB24ACFA}"/>
              </a:ext>
            </a:extLst>
          </p:cNvPr>
          <p:cNvSpPr/>
          <p:nvPr/>
        </p:nvSpPr>
        <p:spPr>
          <a:xfrm flipH="1">
            <a:off x="2319229" y="2005361"/>
            <a:ext cx="3457426" cy="2508203"/>
          </a:xfrm>
          <a:prstGeom prst="triangle">
            <a:avLst>
              <a:gd name="adj" fmla="val 49780"/>
            </a:avLst>
          </a:prstGeom>
          <a:solidFill>
            <a:schemeClr val="accent6">
              <a:alpha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2568469" y="2996791"/>
            <a:ext cx="2958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문제</a:t>
            </a:r>
            <a:endParaRPr lang="en-US" altLang="ko-KR" sz="3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정의하기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33FDC-0D9A-4449-9493-0B87217E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502209" y="2890185"/>
            <a:ext cx="373301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페르소나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2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고객여정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맵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핵심 이슈 도출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서비스 목표 수립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5570662" y="4175073"/>
            <a:ext cx="345030" cy="4315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7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89888E-E974-4E53-8A82-5C810C24F3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 t="1333" r="26509" b="2304"/>
          <a:stretch/>
        </p:blipFill>
        <p:spPr>
          <a:xfrm>
            <a:off x="886721" y="1604123"/>
            <a:ext cx="5473674" cy="4403713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9888E-E974-4E53-8A82-5C810C24F3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7" t="13635" r="52143" b="37283"/>
          <a:stretch/>
        </p:blipFill>
        <p:spPr>
          <a:xfrm>
            <a:off x="6779853" y="1601748"/>
            <a:ext cx="4227160" cy="4406088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5" name="직선 연결선 1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페르소나</a:t>
            </a:r>
            <a:r>
              <a:rPr lang="en-US" altLang="ko-KR" sz="2400" b="1" dirty="0"/>
              <a:t>-</a:t>
            </a:r>
            <a:r>
              <a:rPr lang="ko-KR" altLang="en-US" sz="2400" b="1" dirty="0" err="1"/>
              <a:t>나혼란</a:t>
            </a:r>
            <a:endParaRPr lang="ko-KR" altLang="en-US" sz="2400" b="1" dirty="0"/>
          </a:p>
        </p:txBody>
      </p:sp>
      <p:sp>
        <p:nvSpPr>
          <p:cNvPr id="34" name="직사각형 33"/>
          <p:cNvSpPr/>
          <p:nvPr/>
        </p:nvSpPr>
        <p:spPr>
          <a:xfrm>
            <a:off x="2277208" y="2127738"/>
            <a:ext cx="2162907" cy="229479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66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665AA3-528D-4627-9DD2-1A0F3D28D1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15417" r="26864" b="4608"/>
          <a:stretch/>
        </p:blipFill>
        <p:spPr>
          <a:xfrm>
            <a:off x="1008470" y="1585683"/>
            <a:ext cx="5771383" cy="4422153"/>
          </a:xfrm>
          <a:prstGeom prst="rect">
            <a:avLst/>
          </a:prstGeom>
          <a:noFill/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4" name="직선 연결선 13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고객 여정 맵</a:t>
            </a:r>
            <a:r>
              <a:rPr lang="en-US" altLang="ko-KR" sz="2400" b="1" dirty="0" smtClean="0"/>
              <a:t>-</a:t>
            </a:r>
            <a:r>
              <a:rPr lang="ko-KR" altLang="en-US" sz="2400" b="1" dirty="0" err="1"/>
              <a:t>나혼란</a:t>
            </a:r>
            <a:endParaRPr lang="ko-KR" altLang="en-US" sz="2400" b="1" dirty="0"/>
          </a:p>
        </p:txBody>
      </p:sp>
      <p:sp>
        <p:nvSpPr>
          <p:cNvPr id="3" name="타원 2"/>
          <p:cNvSpPr/>
          <p:nvPr/>
        </p:nvSpPr>
        <p:spPr>
          <a:xfrm>
            <a:off x="4419096" y="4003877"/>
            <a:ext cx="914481" cy="58102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F665AA3-528D-4627-9DD2-1A0F3D28D1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3" t="69827" r="45777" b="12258"/>
          <a:stretch/>
        </p:blipFill>
        <p:spPr>
          <a:xfrm>
            <a:off x="7267576" y="1585682"/>
            <a:ext cx="3562350" cy="4398381"/>
          </a:xfrm>
          <a:prstGeom prst="rect">
            <a:avLst/>
          </a:prstGeom>
          <a:noFill/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4332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F55BA2-F77A-4AC7-B445-22C8F5D676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9" t="12177" r="27373" b="16822"/>
          <a:stretch/>
        </p:blipFill>
        <p:spPr>
          <a:xfrm>
            <a:off x="4065917" y="1247913"/>
            <a:ext cx="4927926" cy="4805598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5" name="직선 연결선 1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핵심이슈도출</a:t>
            </a:r>
            <a:r>
              <a:rPr lang="en-US" altLang="ko-KR" sz="2400" b="1" dirty="0" smtClean="0"/>
              <a:t>-</a:t>
            </a:r>
            <a:r>
              <a:rPr lang="ko-KR" altLang="en-US" sz="2400" b="1" dirty="0" err="1"/>
              <a:t>나혼란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5126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9888E-E974-4E53-8A82-5C810C24F3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7" t="13635" r="52143" b="37283"/>
          <a:stretch/>
        </p:blipFill>
        <p:spPr>
          <a:xfrm>
            <a:off x="6779853" y="1601748"/>
            <a:ext cx="4227160" cy="4406088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5" name="직선 연결선 1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페르소나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주부임</a:t>
            </a:r>
            <a:endParaRPr lang="ko-KR" altLang="en-US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DE0B13F-A48E-4EEF-B611-56E56678C2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1332" b="3334"/>
          <a:stretch/>
        </p:blipFill>
        <p:spPr>
          <a:xfrm>
            <a:off x="886721" y="1601748"/>
            <a:ext cx="5488989" cy="4406088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직사각형 26"/>
          <p:cNvSpPr/>
          <p:nvPr/>
        </p:nvSpPr>
        <p:spPr>
          <a:xfrm>
            <a:off x="2238375" y="2114550"/>
            <a:ext cx="2105026" cy="202882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고객 여정 맵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주부임</a:t>
            </a:r>
            <a:endParaRPr lang="ko-KR" altLang="en-US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7A1328-7B58-4DF9-B55F-509999CE90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1333" r="1607" b="2304"/>
          <a:stretch/>
        </p:blipFill>
        <p:spPr>
          <a:xfrm>
            <a:off x="888709" y="1592717"/>
            <a:ext cx="5801589" cy="4415119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타원 19"/>
          <p:cNvSpPr/>
          <p:nvPr/>
        </p:nvSpPr>
        <p:spPr>
          <a:xfrm>
            <a:off x="3511021" y="3800276"/>
            <a:ext cx="1733001" cy="6574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97A1328-7B58-4DF9-B55F-509999CE90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3" t="64699" r="36326" b="9106"/>
          <a:stretch/>
        </p:blipFill>
        <p:spPr>
          <a:xfrm>
            <a:off x="7071667" y="1592716"/>
            <a:ext cx="3830151" cy="3093583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97A1328-7B58-4DF9-B55F-509999CE90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7" t="64487" r="5598" b="27614"/>
          <a:stretch/>
        </p:blipFill>
        <p:spPr>
          <a:xfrm>
            <a:off x="7071667" y="4911836"/>
            <a:ext cx="3828193" cy="812689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494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핵심이슈도출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주부임</a:t>
            </a:r>
            <a:endParaRPr lang="ko-KR" altLang="en-US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6365DF-DA8F-42FA-8B78-71BCCB986BD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3945" r="12724" b="12241"/>
          <a:stretch/>
        </p:blipFill>
        <p:spPr>
          <a:xfrm>
            <a:off x="4060581" y="1248438"/>
            <a:ext cx="4927926" cy="4794121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8612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페르소나</a:t>
            </a:r>
            <a:r>
              <a:rPr lang="en-US" altLang="ko-KR" sz="2400" b="1" dirty="0" smtClean="0"/>
              <a:t>-</a:t>
            </a:r>
            <a:r>
              <a:rPr lang="ko-KR" altLang="en-US" sz="2400" b="1" dirty="0" err="1" smtClean="0"/>
              <a:t>김장군</a:t>
            </a:r>
            <a:endParaRPr lang="ko-KR" altLang="en-US" sz="2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E9FDEB5-B347-48FB-BA17-6E1E59042A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t="17041" r="3691" b="2306"/>
          <a:stretch/>
        </p:blipFill>
        <p:spPr>
          <a:xfrm>
            <a:off x="886720" y="1582773"/>
            <a:ext cx="5447405" cy="4351302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E9FDEB5-B347-48FB-BA17-6E1E59042A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27859" r="38270" b="27651"/>
          <a:stretch/>
        </p:blipFill>
        <p:spPr>
          <a:xfrm>
            <a:off x="6772275" y="1601747"/>
            <a:ext cx="3541506" cy="4332328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8" name="직사각형 27"/>
          <p:cNvSpPr/>
          <p:nvPr/>
        </p:nvSpPr>
        <p:spPr>
          <a:xfrm>
            <a:off x="2352676" y="2105025"/>
            <a:ext cx="2038350" cy="24765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44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고객 여정 맵</a:t>
            </a:r>
            <a:r>
              <a:rPr lang="en-US" altLang="ko-KR" sz="2400" b="1" dirty="0" smtClean="0"/>
              <a:t>-</a:t>
            </a:r>
            <a:r>
              <a:rPr lang="ko-KR" altLang="en-US" sz="2400" b="1" dirty="0" err="1" smtClean="0"/>
              <a:t>김장군</a:t>
            </a:r>
            <a:endParaRPr lang="ko-KR" altLang="en-US" sz="2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DF95BD-B3DF-4CCF-9CD5-6520933431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" r="37500"/>
          <a:stretch/>
        </p:blipFill>
        <p:spPr>
          <a:xfrm>
            <a:off x="891068" y="1592716"/>
            <a:ext cx="5709676" cy="4415119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타원 25"/>
          <p:cNvSpPr/>
          <p:nvPr/>
        </p:nvSpPr>
        <p:spPr>
          <a:xfrm>
            <a:off x="5814931" y="4019351"/>
            <a:ext cx="413279" cy="37167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3DF95BD-B3DF-4CCF-9CD5-6520933431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6" t="87235" r="40974" b="7061"/>
          <a:stretch/>
        </p:blipFill>
        <p:spPr>
          <a:xfrm>
            <a:off x="6994537" y="3319363"/>
            <a:ext cx="4232278" cy="885825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4828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핵심이슈도출</a:t>
            </a:r>
            <a:r>
              <a:rPr lang="en-US" altLang="ko-KR" sz="2400" b="1" dirty="0" smtClean="0"/>
              <a:t>-</a:t>
            </a:r>
            <a:r>
              <a:rPr lang="ko-KR" altLang="en-US" sz="2400" b="1" dirty="0" err="1" smtClean="0"/>
              <a:t>김장군</a:t>
            </a:r>
            <a:endParaRPr lang="ko-KR" altLang="en-US" sz="2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FC43AD-3CF3-416F-829A-E645FE7B26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9675" r="15872" b="7068"/>
          <a:stretch/>
        </p:blipFill>
        <p:spPr>
          <a:xfrm>
            <a:off x="4060581" y="1248437"/>
            <a:ext cx="4902444" cy="4794121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166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069229" y="2436896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0A0020-8E79-4C52-80BB-9862DF66D36D}"/>
              </a:ext>
            </a:extLst>
          </p:cNvPr>
          <p:cNvSpPr/>
          <p:nvPr/>
        </p:nvSpPr>
        <p:spPr>
          <a:xfrm>
            <a:off x="2488676" y="1875934"/>
            <a:ext cx="3129700" cy="289403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0800000">
            <a:off x="5375015" y="3179464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2943817" y="2983508"/>
            <a:ext cx="22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33FDC-0D9A-4449-9493-0B87217E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0B2FA5-3B3C-42F0-AC45-7B557073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465361" y="2897153"/>
            <a:ext cx="37330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조원 소개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Design Thinking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Desk Research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비즈니스 모델 </a:t>
            </a:r>
            <a:r>
              <a:rPr lang="ko-KR" altLang="en-US" sz="2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캔버스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98832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한컴 백제 M" panose="02020603020101020101" pitchFamily="18" charset="-127"/>
                <a:ea typeface="나눔스퀘어 Bold" panose="020B0600000101010101" pitchFamily="50" charset="-127"/>
              </a:rPr>
              <a:t>이해</a:t>
            </a:r>
            <a:endParaRPr lang="en-US" altLang="ko-KR" sz="1600" b="1" dirty="0">
              <a:solidFill>
                <a:srgbClr val="FF0000"/>
              </a:solidFill>
              <a:latin typeface="한컴 백제 M" panose="02020603020101020101" pitchFamily="18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5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핵심이슈도출</a:t>
            </a:r>
            <a:endParaRPr lang="ko-KR" altLang="en-US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889888E-E974-4E53-8A82-5C810C24F3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13544" r="82099" b="53107"/>
          <a:stretch/>
        </p:blipFill>
        <p:spPr>
          <a:xfrm>
            <a:off x="1014619" y="1759795"/>
            <a:ext cx="2406848" cy="2962276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DE0B13F-A48E-4EEF-B611-56E56678C2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t="13415" r="76568" b="54641"/>
          <a:stretch/>
        </p:blipFill>
        <p:spPr>
          <a:xfrm>
            <a:off x="4826023" y="1764558"/>
            <a:ext cx="2499573" cy="2957513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E9FDEB5-B347-48FB-BA17-6E1E59042A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8341" r="73903" b="42175"/>
          <a:stretch/>
        </p:blipFill>
        <p:spPr>
          <a:xfrm>
            <a:off x="8898244" y="1758096"/>
            <a:ext cx="2519056" cy="2941832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519501" y="5200723"/>
            <a:ext cx="33970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+mj-ea"/>
                <a:ea typeface="+mj-ea"/>
              </a:rPr>
              <a:t>올바른</a:t>
            </a:r>
            <a:r>
              <a:rPr lang="ko-KR" altLang="en-US" sz="2000" dirty="0" smtClean="0">
                <a:latin typeface="+mj-ea"/>
                <a:ea typeface="+mj-ea"/>
              </a:rPr>
              <a:t> 승차 홈 안내 요구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4574552" y="5200723"/>
            <a:ext cx="33073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smtClean="0">
                <a:latin typeface="+mj-ea"/>
                <a:ea typeface="+mj-ea"/>
              </a:rPr>
              <a:t>아이들을 위한 공간 필요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8770212" y="4961183"/>
            <a:ext cx="27751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+mj-ea"/>
                <a:ea typeface="+mj-ea"/>
              </a:rPr>
              <a:t>정확한 출발 및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</a:t>
            </a:r>
            <a:r>
              <a:rPr lang="ko-KR" altLang="en-US" sz="2000" dirty="0" smtClean="0">
                <a:latin typeface="+mj-ea"/>
                <a:ea typeface="+mj-ea"/>
              </a:rPr>
              <a:t>정차 시간 안내 요구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828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9EB981-E9DF-4E11-85BA-149186CA9A6F}"/>
              </a:ext>
            </a:extLst>
          </p:cNvPr>
          <p:cNvSpPr/>
          <p:nvPr/>
        </p:nvSpPr>
        <p:spPr>
          <a:xfrm rot="155017">
            <a:off x="3732582" y="1655836"/>
            <a:ext cx="2403109" cy="216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59F6D3-F0FB-4B35-9D44-2953EDF5FD3C}"/>
              </a:ext>
            </a:extLst>
          </p:cNvPr>
          <p:cNvSpPr/>
          <p:nvPr/>
        </p:nvSpPr>
        <p:spPr>
          <a:xfrm rot="155017">
            <a:off x="2437810" y="1597291"/>
            <a:ext cx="2403109" cy="216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8" t="3502" r="3428" b="2771"/>
          <a:stretch/>
        </p:blipFill>
        <p:spPr>
          <a:xfrm>
            <a:off x="914474" y="1687862"/>
            <a:ext cx="4795141" cy="3919370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1" name="타원 20"/>
          <p:cNvSpPr/>
          <p:nvPr/>
        </p:nvSpPr>
        <p:spPr>
          <a:xfrm>
            <a:off x="6342329" y="2065855"/>
            <a:ext cx="2044964" cy="2044800"/>
          </a:xfrm>
          <a:prstGeom prst="ellipse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269978" y="2065855"/>
            <a:ext cx="2044964" cy="2044964"/>
          </a:xfrm>
          <a:prstGeom prst="ellipse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769175" y="1497137"/>
            <a:ext cx="2044964" cy="2044964"/>
          </a:xfrm>
          <a:prstGeom prst="ellipse">
            <a:avLst/>
          </a:prstGeom>
          <a:solidFill>
            <a:srgbClr val="F8B91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106213" y="2319564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안내시스템</a:t>
            </a:r>
            <a:endParaRPr lang="en-US" altLang="ko-KR" sz="2000" b="1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81345" y="2888200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승차 홈</a:t>
            </a:r>
            <a:endParaRPr lang="en-US" altLang="ko-KR" sz="2000" b="1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90372" y="2888742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시설 개선</a:t>
            </a:r>
            <a:endParaRPr lang="en-US" altLang="ko-KR" sz="2000" b="1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278789" y="4447977"/>
            <a:ext cx="5115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+mj-ea"/>
                <a:ea typeface="+mj-ea"/>
              </a:rPr>
              <a:t>승차 홈 </a:t>
            </a:r>
            <a:r>
              <a:rPr lang="ko-KR" altLang="en-US" sz="2000" dirty="0">
                <a:latin typeface="+mj-ea"/>
                <a:ea typeface="+mj-ea"/>
              </a:rPr>
              <a:t>및 출정차시간을 알기 쉽게 제공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+mj-ea"/>
                <a:ea typeface="+mj-ea"/>
              </a:rPr>
              <a:t>시설개선을 </a:t>
            </a:r>
            <a:r>
              <a:rPr lang="ko-KR" altLang="en-US" sz="2000" dirty="0">
                <a:latin typeface="+mj-ea"/>
                <a:ea typeface="+mj-ea"/>
              </a:rPr>
              <a:t>통한 불편함 해소 </a:t>
            </a:r>
            <a:endParaRPr lang="en-US" altLang="ko-KR" sz="2000" dirty="0">
              <a:latin typeface="+mj-ea"/>
              <a:ea typeface="+mj-ea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751211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서비스 목표 수립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800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069229" y="2436896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0A0020-8E79-4C52-80BB-9862DF66D36D}"/>
              </a:ext>
            </a:extLst>
          </p:cNvPr>
          <p:cNvSpPr/>
          <p:nvPr/>
        </p:nvSpPr>
        <p:spPr>
          <a:xfrm>
            <a:off x="2488676" y="1875934"/>
            <a:ext cx="3129700" cy="2894030"/>
          </a:xfrm>
          <a:prstGeom prst="ellipse">
            <a:avLst/>
          </a:prstGeom>
          <a:solidFill>
            <a:srgbClr val="0070C0">
              <a:alpha val="8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0800000">
            <a:off x="2359714" y="3238212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2997661" y="3042256"/>
            <a:ext cx="211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아이디어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33FDC-0D9A-4449-9493-0B87217E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0B2FA5-3B3C-42F0-AC45-7B557073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600744" y="2946128"/>
            <a:ext cx="373301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아이디어 발굴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컨셉 </a:t>
            </a:r>
            <a:r>
              <a:rPr lang="ko-KR" altLang="en-US" sz="2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스케치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91244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39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t="2963" r="12019" b="1414"/>
          <a:stretch/>
        </p:blipFill>
        <p:spPr>
          <a:xfrm>
            <a:off x="929024" y="1724840"/>
            <a:ext cx="4756286" cy="4184589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t="5080" r="10809" b="8822"/>
          <a:stretch/>
        </p:blipFill>
        <p:spPr>
          <a:xfrm>
            <a:off x="5963991" y="1726421"/>
            <a:ext cx="5339009" cy="4181425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38" name="직선 연결선 37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391244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아이디어 발굴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탑승 시스템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8896350" y="2247900"/>
            <a:ext cx="2406650" cy="123825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6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933720" y="1775438"/>
            <a:ext cx="10162504" cy="4086882"/>
            <a:chOff x="933720" y="1775438"/>
            <a:chExt cx="6852312" cy="2391245"/>
          </a:xfrm>
        </p:grpSpPr>
        <p:sp>
          <p:nvSpPr>
            <p:cNvPr id="4" name="직사각형 3"/>
            <p:cNvSpPr/>
            <p:nvPr/>
          </p:nvSpPr>
          <p:spPr>
            <a:xfrm>
              <a:off x="933720" y="1775438"/>
              <a:ext cx="2000242" cy="2391233"/>
            </a:xfrm>
            <a:prstGeom prst="rect">
              <a:avLst/>
            </a:prstGeom>
            <a:solidFill>
              <a:srgbClr val="39A1F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373039" y="1775450"/>
              <a:ext cx="2000242" cy="2391233"/>
            </a:xfrm>
            <a:prstGeom prst="rect">
              <a:avLst/>
            </a:prstGeom>
            <a:solidFill>
              <a:srgbClr val="EB4C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30111" y="2257880"/>
              <a:ext cx="1607460" cy="660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승차 홈과 버스표</a:t>
              </a:r>
              <a:endParaRPr lang="en-US" altLang="ko-KR" sz="2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색 일치</a:t>
              </a:r>
              <a:endParaRPr lang="en-US" altLang="ko-KR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47793" y="2257880"/>
              <a:ext cx="1634481" cy="660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QR</a:t>
              </a:r>
              <a:r>
                <a:rPr lang="ko-KR" altLang="en-US" sz="24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코드를 찍으면</a:t>
              </a:r>
              <a:endParaRPr lang="en-US" altLang="ko-KR" sz="2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승차 홈을 안내</a:t>
              </a:r>
              <a:r>
                <a:rPr lang="ko-KR" altLang="en-US" sz="24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71198" y="2825004"/>
              <a:ext cx="764605" cy="2921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85790" y="1775438"/>
              <a:ext cx="2000242" cy="2391233"/>
            </a:xfrm>
            <a:prstGeom prst="rect">
              <a:avLst/>
            </a:prstGeom>
            <a:solidFill>
              <a:srgbClr val="F5BC1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09723" y="2258902"/>
              <a:ext cx="1352376" cy="27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말하는 안내판</a:t>
              </a:r>
              <a:endParaRPr lang="en-US" altLang="ko-KR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199633" y="2804077"/>
              <a:ext cx="777213" cy="3339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91244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411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아이디어 발굴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탑승 시스템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915938" y="1775438"/>
            <a:ext cx="2984294" cy="408686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647" t="22350" r="17996" b="6767"/>
          <a:stretch/>
        </p:blipFill>
        <p:spPr>
          <a:xfrm>
            <a:off x="763202" y="1620134"/>
            <a:ext cx="5524595" cy="4374266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1244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0" y="1021682"/>
            <a:ext cx="586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아이디어 발굴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탑승 시스템</a:t>
            </a:r>
            <a:r>
              <a:rPr lang="en-US" altLang="ko-KR" sz="2400" b="1" dirty="0" smtClean="0"/>
              <a:t>)-</a:t>
            </a:r>
            <a:r>
              <a:rPr lang="ko-KR" altLang="en-US" sz="2400" b="1" dirty="0" smtClean="0"/>
              <a:t>보충자료</a:t>
            </a:r>
            <a:endParaRPr lang="ko-KR" altLang="en-US" sz="2400" b="1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6721" y="4079631"/>
            <a:ext cx="5239759" cy="2549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86720" y="4573581"/>
            <a:ext cx="5239759" cy="27781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688761" y="2450743"/>
            <a:ext cx="458330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+mj-ea"/>
                <a:ea typeface="+mj-ea"/>
              </a:rPr>
              <a:t>시각 감각 중 색은 인간이 얻는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</a:t>
            </a:r>
            <a:r>
              <a:rPr lang="ko-KR" altLang="en-US" sz="2000" dirty="0" smtClean="0">
                <a:latin typeface="+mj-ea"/>
                <a:ea typeface="+mj-ea"/>
              </a:rPr>
              <a:t>시각 정보 중 가장 영향력 있는 정보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+mj-ea"/>
                <a:ea typeface="+mj-ea"/>
              </a:rPr>
              <a:t>융합 연구는 색채 분야에서도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en-US" altLang="ko-KR" sz="8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다양하게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적용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423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r="19007" b="6794"/>
          <a:stretch/>
        </p:blipFill>
        <p:spPr>
          <a:xfrm>
            <a:off x="872743" y="1647824"/>
            <a:ext cx="4670395" cy="4258442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" t="5000" r="8125" b="6388"/>
          <a:stretch/>
        </p:blipFill>
        <p:spPr>
          <a:xfrm>
            <a:off x="5880236" y="1647823"/>
            <a:ext cx="5537064" cy="4251409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44" name="직선 연결선 43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0" y="1021682"/>
            <a:ext cx="586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아이디어 발굴 </a:t>
            </a:r>
            <a:r>
              <a:rPr lang="en-US" altLang="ko-KR" sz="2400" b="1" dirty="0" smtClean="0"/>
              <a:t>(2</a:t>
            </a:r>
            <a:r>
              <a:rPr lang="ko-KR" altLang="en-US" sz="2400" b="1" dirty="0" smtClean="0"/>
              <a:t>층 시설 개선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391244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55264" y="2329666"/>
            <a:ext cx="1060061" cy="123825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9467850" y="4438650"/>
            <a:ext cx="1362075" cy="108375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6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0" y="1021682"/>
            <a:ext cx="586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아이디어 발굴 </a:t>
            </a:r>
            <a:r>
              <a:rPr lang="en-US" altLang="ko-KR" sz="2400" b="1" dirty="0" smtClean="0"/>
              <a:t>(2</a:t>
            </a:r>
            <a:r>
              <a:rPr lang="ko-KR" altLang="en-US" sz="2400" b="1" dirty="0" smtClean="0"/>
              <a:t>층 시설 개선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391244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892538" y="1838748"/>
            <a:ext cx="10677162" cy="3434343"/>
            <a:chOff x="892538" y="1838748"/>
            <a:chExt cx="9331112" cy="2391245"/>
          </a:xfrm>
        </p:grpSpPr>
        <p:sp>
          <p:nvSpPr>
            <p:cNvPr id="7" name="직사각형 6"/>
            <p:cNvSpPr/>
            <p:nvPr/>
          </p:nvSpPr>
          <p:spPr>
            <a:xfrm>
              <a:off x="892538" y="1838748"/>
              <a:ext cx="2000242" cy="2391233"/>
            </a:xfrm>
            <a:prstGeom prst="rect">
              <a:avLst/>
            </a:prstGeom>
            <a:solidFill>
              <a:srgbClr val="39A1F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31857" y="1838760"/>
              <a:ext cx="2000242" cy="2391233"/>
            </a:xfrm>
            <a:prstGeom prst="rect">
              <a:avLst/>
            </a:prstGeom>
            <a:solidFill>
              <a:srgbClr val="EB4C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59140" y="2649567"/>
              <a:ext cx="1467039" cy="665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아이들의</a:t>
              </a:r>
              <a:endParaRPr lang="en-US" altLang="ko-KR" sz="20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이색체험</a:t>
              </a:r>
              <a:r>
                <a:rPr lang="en-US" altLang="ko-KR" sz="2000" spc="-1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공간</a:t>
              </a:r>
              <a:endParaRPr lang="en-US" altLang="ko-KR" sz="20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02126" y="2649567"/>
              <a:ext cx="1259704" cy="665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수유실 등의</a:t>
              </a:r>
              <a:endParaRPr lang="en-US" altLang="ko-KR" sz="20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개인 공간</a:t>
              </a:r>
              <a:endParaRPr lang="en-US" altLang="ko-KR" sz="20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0016" y="2888314"/>
              <a:ext cx="764605" cy="2921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784089" y="1838748"/>
              <a:ext cx="2000242" cy="2391233"/>
            </a:xfrm>
            <a:prstGeom prst="rect">
              <a:avLst/>
            </a:prstGeom>
            <a:solidFill>
              <a:srgbClr val="F5BC1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23408" y="1838760"/>
              <a:ext cx="2000242" cy="2391233"/>
            </a:xfrm>
            <a:prstGeom prst="rect">
              <a:avLst/>
            </a:prstGeom>
            <a:solidFill>
              <a:srgbClr val="84BA1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55855" y="2788066"/>
              <a:ext cx="1259703" cy="278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물품 보관함</a:t>
              </a:r>
              <a:endParaRPr lang="en-US" altLang="ko-KR" sz="20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13602" y="2788066"/>
              <a:ext cx="1736014" cy="2785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핸드폰 충전 시설</a:t>
              </a:r>
              <a:endParaRPr lang="en-US" altLang="ko-KR" sz="20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621567" y="2888314"/>
              <a:ext cx="764605" cy="2921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163837" y="2894101"/>
              <a:ext cx="764605" cy="2921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97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45" y="1010811"/>
            <a:ext cx="3875337" cy="2089449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44" y="3301967"/>
            <a:ext cx="3875337" cy="2767339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985058"/>
              </p:ext>
            </p:extLst>
          </p:nvPr>
        </p:nvGraphicFramePr>
        <p:xfrm>
          <a:off x="709445" y="1615898"/>
          <a:ext cx="6453048" cy="435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855">
                  <a:extLst>
                    <a:ext uri="{9D8B030D-6E8A-4147-A177-3AD203B41FA5}">
                      <a16:colId xmlns:a16="http://schemas.microsoft.com/office/drawing/2014/main" val="3774776587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125267702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1121431834"/>
                    </a:ext>
                  </a:extLst>
                </a:gridCol>
                <a:gridCol w="1133168">
                  <a:extLst>
                    <a:ext uri="{9D8B030D-6E8A-4147-A177-3AD203B41FA5}">
                      <a16:colId xmlns:a16="http://schemas.microsoft.com/office/drawing/2014/main" val="151794577"/>
                    </a:ext>
                  </a:extLst>
                </a:gridCol>
              </a:tblGrid>
              <a:tr h="870629"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NO.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비용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고객만족도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23467"/>
                  </a:ext>
                </a:extLst>
              </a:tr>
              <a:tr h="870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이색 체험 공간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44886"/>
                  </a:ext>
                </a:extLst>
              </a:tr>
              <a:tr h="870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수유실 등 개인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공간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02327"/>
                  </a:ext>
                </a:extLst>
              </a:tr>
              <a:tr h="870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물품 보관함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457776"/>
                  </a:ext>
                </a:extLst>
              </a:tr>
              <a:tr h="870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핸드폰 충전 시설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278220"/>
                  </a:ext>
                </a:extLst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 flipH="1">
            <a:off x="7186098" y="2235200"/>
            <a:ext cx="514542" cy="742151"/>
          </a:xfrm>
          <a:prstGeom prst="straightConnector1">
            <a:avLst/>
          </a:prstGeom>
          <a:ln w="25400">
            <a:solidFill>
              <a:srgbClr val="C9C9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7162493" y="2977351"/>
            <a:ext cx="538147" cy="588809"/>
          </a:xfrm>
          <a:prstGeom prst="straightConnector1">
            <a:avLst/>
          </a:prstGeom>
          <a:ln w="25400">
            <a:solidFill>
              <a:srgbClr val="C9C9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91244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0" y="1021682"/>
            <a:ext cx="586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아이디어 </a:t>
            </a:r>
            <a:r>
              <a:rPr lang="ko-KR" altLang="en-US" sz="2400" b="1" dirty="0" smtClean="0"/>
              <a:t>평가표 </a:t>
            </a:r>
            <a:r>
              <a:rPr lang="en-US" altLang="ko-KR" sz="2400" b="1" dirty="0" smtClean="0"/>
              <a:t>(2</a:t>
            </a:r>
            <a:r>
              <a:rPr lang="ko-KR" altLang="en-US" sz="2400" b="1" dirty="0" smtClean="0"/>
              <a:t>층 시설 개선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85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91244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0" y="1021682"/>
            <a:ext cx="586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컨셉 스케치 </a:t>
            </a:r>
            <a:r>
              <a:rPr lang="en-US" altLang="ko-KR" sz="2400" b="1" dirty="0" smtClean="0"/>
              <a:t>(2</a:t>
            </a:r>
            <a:r>
              <a:rPr lang="ko-KR" altLang="en-US" sz="2400" b="1" dirty="0" smtClean="0"/>
              <a:t>층 시설 개선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76" y="1982979"/>
            <a:ext cx="6840139" cy="3615083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581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6082B9E-C05C-4FB2-B93A-7464A407A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480" y="6304008"/>
            <a:ext cx="1755386" cy="5539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349730-37D2-4154-A38E-A59398638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2CD28C-42D0-467B-921D-7F7231FB60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" b="1951"/>
          <a:stretch/>
        </p:blipFill>
        <p:spPr>
          <a:xfrm>
            <a:off x="1769218" y="1581824"/>
            <a:ext cx="3418403" cy="4139531"/>
          </a:xfrm>
          <a:prstGeom prst="rect">
            <a:avLst/>
          </a:prstGeom>
          <a:ln w="88900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0CD406-8ECA-4DD5-A762-2D7304C6C010}"/>
              </a:ext>
            </a:extLst>
          </p:cNvPr>
          <p:cNvSpPr txBox="1"/>
          <p:nvPr/>
        </p:nvSpPr>
        <p:spPr>
          <a:xfrm>
            <a:off x="728536" y="965050"/>
            <a:ext cx="298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조원 소개</a:t>
            </a:r>
            <a:endParaRPr lang="en-US" altLang="ko-KR" sz="2400" b="1" dirty="0">
              <a:latin typeface="+mj-ea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162141" y="3239750"/>
            <a:ext cx="480360" cy="333049"/>
            <a:chOff x="6671610" y="2892904"/>
            <a:chExt cx="480360" cy="333049"/>
          </a:xfrm>
        </p:grpSpPr>
        <p:sp>
          <p:nvSpPr>
            <p:cNvPr id="33" name="막힌 원호 32">
              <a:extLst>
                <a:ext uri="{FF2B5EF4-FFF2-40B4-BE49-F238E27FC236}">
                  <a16:creationId xmlns:a16="http://schemas.microsoft.com/office/drawing/2014/main" id="{A7AF645E-14AB-4221-9A93-5308FBF69961}"/>
                </a:ext>
              </a:extLst>
            </p:cNvPr>
            <p:cNvSpPr/>
            <p:nvPr/>
          </p:nvSpPr>
          <p:spPr>
            <a:xfrm rot="19035653">
              <a:off x="6819625" y="2981747"/>
              <a:ext cx="327748" cy="244206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막힌 원호 33">
              <a:extLst>
                <a:ext uri="{FF2B5EF4-FFF2-40B4-BE49-F238E27FC236}">
                  <a16:creationId xmlns:a16="http://schemas.microsoft.com/office/drawing/2014/main" id="{DB6C949A-9BF3-4322-8D28-613BE4576DC8}"/>
                </a:ext>
              </a:extLst>
            </p:cNvPr>
            <p:cNvSpPr/>
            <p:nvPr/>
          </p:nvSpPr>
          <p:spPr>
            <a:xfrm rot="19081858">
              <a:off x="6671610" y="2892904"/>
              <a:ext cx="480360" cy="288183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62F599F-3761-48AC-B5B7-68B4B910FA10}"/>
                </a:ext>
              </a:extLst>
            </p:cNvPr>
            <p:cNvSpPr/>
            <p:nvPr/>
          </p:nvSpPr>
          <p:spPr>
            <a:xfrm rot="8028464">
              <a:off x="6949801" y="3083218"/>
              <a:ext cx="128095" cy="82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974070" y="3991717"/>
            <a:ext cx="673052" cy="455157"/>
            <a:chOff x="6620481" y="3806987"/>
            <a:chExt cx="673052" cy="455157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122A8EC-CF9F-4722-BAEE-C6542645F7EC}"/>
                </a:ext>
              </a:extLst>
            </p:cNvPr>
            <p:cNvSpPr/>
            <p:nvPr/>
          </p:nvSpPr>
          <p:spPr>
            <a:xfrm rot="8028464">
              <a:off x="7089483" y="4127966"/>
              <a:ext cx="128095" cy="82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막힌 원호 35">
              <a:extLst>
                <a:ext uri="{FF2B5EF4-FFF2-40B4-BE49-F238E27FC236}">
                  <a16:creationId xmlns:a16="http://schemas.microsoft.com/office/drawing/2014/main" id="{DA1457B3-BB4D-4590-894E-282148D7F6A3}"/>
                </a:ext>
              </a:extLst>
            </p:cNvPr>
            <p:cNvSpPr/>
            <p:nvPr/>
          </p:nvSpPr>
          <p:spPr>
            <a:xfrm rot="19035653">
              <a:off x="6961800" y="4017938"/>
              <a:ext cx="327748" cy="244206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막힌 원호 36">
              <a:extLst>
                <a:ext uri="{FF2B5EF4-FFF2-40B4-BE49-F238E27FC236}">
                  <a16:creationId xmlns:a16="http://schemas.microsoft.com/office/drawing/2014/main" id="{9BFDE93D-7624-4144-B886-70E774783FFB}"/>
                </a:ext>
              </a:extLst>
            </p:cNvPr>
            <p:cNvSpPr/>
            <p:nvPr/>
          </p:nvSpPr>
          <p:spPr>
            <a:xfrm rot="19081858">
              <a:off x="6806276" y="3934000"/>
              <a:ext cx="480360" cy="288183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막힌 원호 38">
              <a:extLst>
                <a:ext uri="{FF2B5EF4-FFF2-40B4-BE49-F238E27FC236}">
                  <a16:creationId xmlns:a16="http://schemas.microsoft.com/office/drawing/2014/main" id="{761C3A5D-07CC-4847-8927-5B12DBDFD6CB}"/>
                </a:ext>
              </a:extLst>
            </p:cNvPr>
            <p:cNvSpPr/>
            <p:nvPr/>
          </p:nvSpPr>
          <p:spPr>
            <a:xfrm rot="19081858">
              <a:off x="6620481" y="3806987"/>
              <a:ext cx="673052" cy="363922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848557" y="4789863"/>
            <a:ext cx="823010" cy="541425"/>
            <a:chOff x="6556247" y="4791508"/>
            <a:chExt cx="823010" cy="54142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B977B40-5E84-43C2-BB87-203E093EA332}"/>
                </a:ext>
              </a:extLst>
            </p:cNvPr>
            <p:cNvSpPr/>
            <p:nvPr/>
          </p:nvSpPr>
          <p:spPr>
            <a:xfrm rot="8028464">
              <a:off x="7154841" y="5198755"/>
              <a:ext cx="128095" cy="82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막힌 원호 41">
              <a:extLst>
                <a:ext uri="{FF2B5EF4-FFF2-40B4-BE49-F238E27FC236}">
                  <a16:creationId xmlns:a16="http://schemas.microsoft.com/office/drawing/2014/main" id="{77622683-AB6F-4151-BD3F-ED920D58BE19}"/>
                </a:ext>
              </a:extLst>
            </p:cNvPr>
            <p:cNvSpPr/>
            <p:nvPr/>
          </p:nvSpPr>
          <p:spPr>
            <a:xfrm rot="19035653">
              <a:off x="7027158" y="5088727"/>
              <a:ext cx="327748" cy="244206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막힌 원호 42">
              <a:extLst>
                <a:ext uri="{FF2B5EF4-FFF2-40B4-BE49-F238E27FC236}">
                  <a16:creationId xmlns:a16="http://schemas.microsoft.com/office/drawing/2014/main" id="{991C0C53-9C7E-4606-8703-801552607013}"/>
                </a:ext>
              </a:extLst>
            </p:cNvPr>
            <p:cNvSpPr/>
            <p:nvPr/>
          </p:nvSpPr>
          <p:spPr>
            <a:xfrm rot="19081858">
              <a:off x="6871634" y="5004789"/>
              <a:ext cx="480360" cy="288183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막힌 원호 43">
              <a:extLst>
                <a:ext uri="{FF2B5EF4-FFF2-40B4-BE49-F238E27FC236}">
                  <a16:creationId xmlns:a16="http://schemas.microsoft.com/office/drawing/2014/main" id="{A279CC74-2708-4E24-A613-DBCB177F6339}"/>
                </a:ext>
              </a:extLst>
            </p:cNvPr>
            <p:cNvSpPr/>
            <p:nvPr/>
          </p:nvSpPr>
          <p:spPr>
            <a:xfrm rot="19081858">
              <a:off x="6706205" y="4905418"/>
              <a:ext cx="673052" cy="363922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막힌 원호 44">
              <a:extLst>
                <a:ext uri="{FF2B5EF4-FFF2-40B4-BE49-F238E27FC236}">
                  <a16:creationId xmlns:a16="http://schemas.microsoft.com/office/drawing/2014/main" id="{7F7ECCCB-4132-481B-B80F-F8DC4FD70804}"/>
                </a:ext>
              </a:extLst>
            </p:cNvPr>
            <p:cNvSpPr/>
            <p:nvPr/>
          </p:nvSpPr>
          <p:spPr>
            <a:xfrm rot="19081858">
              <a:off x="6556247" y="4791508"/>
              <a:ext cx="807993" cy="363922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310924" y="2505503"/>
            <a:ext cx="327748" cy="244206"/>
            <a:chOff x="6752249" y="2153622"/>
            <a:chExt cx="327748" cy="244206"/>
          </a:xfrm>
        </p:grpSpPr>
        <p:sp>
          <p:nvSpPr>
            <p:cNvPr id="24" name="막힌 원호 23">
              <a:extLst>
                <a:ext uri="{FF2B5EF4-FFF2-40B4-BE49-F238E27FC236}">
                  <a16:creationId xmlns:a16="http://schemas.microsoft.com/office/drawing/2014/main" id="{94ED9E52-432F-4802-9406-2D72416E4D9A}"/>
                </a:ext>
              </a:extLst>
            </p:cNvPr>
            <p:cNvSpPr/>
            <p:nvPr/>
          </p:nvSpPr>
          <p:spPr>
            <a:xfrm rot="19035653">
              <a:off x="6752249" y="2153622"/>
              <a:ext cx="327748" cy="244206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098F5A-2EA2-405F-9ED1-FEA4451AE0FD}"/>
                </a:ext>
              </a:extLst>
            </p:cNvPr>
            <p:cNvSpPr/>
            <p:nvPr/>
          </p:nvSpPr>
          <p:spPr>
            <a:xfrm rot="8028464">
              <a:off x="6883126" y="2264068"/>
              <a:ext cx="128095" cy="82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EC098F5A-2EA2-405F-9ED1-FEA4451AE0FD}"/>
              </a:ext>
            </a:extLst>
          </p:cNvPr>
          <p:cNvSpPr/>
          <p:nvPr/>
        </p:nvSpPr>
        <p:spPr>
          <a:xfrm rot="8028464">
            <a:off x="7428309" y="1805482"/>
            <a:ext cx="128095" cy="82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498832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한컴 백제 M" panose="02020603020101020101" pitchFamily="18" charset="-127"/>
                <a:ea typeface="나눔스퀘어 Bold" panose="020B0600000101010101" pitchFamily="50" charset="-127"/>
              </a:rPr>
              <a:t>이해</a:t>
            </a:r>
            <a:endParaRPr lang="en-US" altLang="ko-KR" sz="1600" b="1" dirty="0">
              <a:solidFill>
                <a:srgbClr val="FF0000"/>
              </a:solidFill>
              <a:latin typeface="한컴 백제 M" panose="02020603020101020101" pitchFamily="18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137571"/>
              </p:ext>
            </p:extLst>
          </p:nvPr>
        </p:nvGraphicFramePr>
        <p:xfrm>
          <a:off x="7718460" y="1647411"/>
          <a:ext cx="2366655" cy="4025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655">
                  <a:extLst>
                    <a:ext uri="{9D8B030D-6E8A-4147-A177-3AD203B41FA5}">
                      <a16:colId xmlns:a16="http://schemas.microsoft.com/office/drawing/2014/main" val="3941135067"/>
                    </a:ext>
                  </a:extLst>
                </a:gridCol>
              </a:tblGrid>
              <a:tr h="7609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시간을 잘 지키자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405298"/>
                  </a:ext>
                </a:extLst>
              </a:tr>
              <a:tr h="7799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안전이 최우선 </a:t>
                      </a:r>
                      <a:r>
                        <a:rPr lang="en-US" altLang="ko-KR" b="1" dirty="0" smtClean="0"/>
                        <a:t>!!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50939"/>
                  </a:ext>
                </a:extLst>
              </a:tr>
              <a:tr h="828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오픈 마인드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092676"/>
                  </a:ext>
                </a:extLst>
              </a:tr>
              <a:tr h="828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피드백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69366"/>
                  </a:ext>
                </a:extLst>
              </a:tr>
              <a:tr h="828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All In One 5G</a:t>
                      </a:r>
                      <a:endParaRPr lang="ko-KR" altLang="en-US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486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7411EA-616C-44DB-AFE9-568E4CBFCC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t="2304" r="-400" b="1151"/>
          <a:stretch/>
        </p:blipFill>
        <p:spPr>
          <a:xfrm>
            <a:off x="898085" y="1620135"/>
            <a:ext cx="5121715" cy="4315786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7" name="그룹 6"/>
          <p:cNvGrpSpPr/>
          <p:nvPr/>
        </p:nvGrpSpPr>
        <p:grpSpPr>
          <a:xfrm>
            <a:off x="6442209" y="1599714"/>
            <a:ext cx="5455333" cy="2105021"/>
            <a:chOff x="6808367" y="1381709"/>
            <a:chExt cx="5545686" cy="2044964"/>
          </a:xfrm>
        </p:grpSpPr>
        <p:sp>
          <p:nvSpPr>
            <p:cNvPr id="41" name="타원 40"/>
            <p:cNvSpPr/>
            <p:nvPr/>
          </p:nvSpPr>
          <p:spPr>
            <a:xfrm>
              <a:off x="6808367" y="1381709"/>
              <a:ext cx="2044964" cy="2044964"/>
            </a:xfrm>
            <a:prstGeom prst="ellipse">
              <a:avLst/>
            </a:prstGeom>
            <a:solidFill>
              <a:srgbClr val="39A1F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8486619" y="1381709"/>
              <a:ext cx="2044964" cy="2044964"/>
            </a:xfrm>
            <a:prstGeom prst="ellipse">
              <a:avLst/>
            </a:prstGeom>
            <a:solidFill>
              <a:srgbClr val="EB4C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10147036" y="1381709"/>
              <a:ext cx="2044964" cy="2044964"/>
            </a:xfrm>
            <a:prstGeom prst="ellipse">
              <a:avLst/>
            </a:prstGeom>
            <a:solidFill>
              <a:srgbClr val="F8B91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75009" y="1978836"/>
              <a:ext cx="1111680" cy="844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승차 홈</a:t>
              </a:r>
              <a:endParaRPr lang="en-US" altLang="ko-KR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색상 구별</a:t>
              </a:r>
              <a:endParaRPr lang="en-US" altLang="ko-KR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935798" y="1978835"/>
              <a:ext cx="1111680" cy="844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버스표</a:t>
              </a:r>
              <a:endParaRPr lang="en-US" altLang="ko-KR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색상 구별</a:t>
              </a:r>
              <a:endParaRPr lang="en-US" altLang="ko-KR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531582" y="1978834"/>
              <a:ext cx="1326781" cy="844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버스 안내판</a:t>
              </a:r>
              <a:endParaRPr lang="en-US" altLang="ko-KR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색상 구별</a:t>
              </a:r>
              <a:endParaRPr lang="en-US" altLang="ko-KR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1957921" y="2258141"/>
              <a:ext cx="396132" cy="2921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607367" y="4286252"/>
            <a:ext cx="4948791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latin typeface="+mj-ea"/>
                <a:ea typeface="+mj-ea"/>
              </a:rPr>
              <a:t>노선 </a:t>
            </a:r>
            <a:r>
              <a:rPr lang="ko-KR" altLang="en-US" sz="2000" dirty="0">
                <a:latin typeface="+mj-ea"/>
                <a:ea typeface="+mj-ea"/>
              </a:rPr>
              <a:t>별 모든 색상 통일로 불편함 해소 </a:t>
            </a:r>
            <a:endParaRPr lang="en-US" altLang="ko-KR" sz="2000" dirty="0">
              <a:latin typeface="+mj-ea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391244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0" y="1021682"/>
            <a:ext cx="586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컨셉 스케치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탑승 시스템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162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4036" r="11586"/>
          <a:stretch/>
        </p:blipFill>
        <p:spPr>
          <a:xfrm>
            <a:off x="652096" y="1686623"/>
            <a:ext cx="4386629" cy="3385627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r="11168"/>
          <a:stretch/>
        </p:blipFill>
        <p:spPr>
          <a:xfrm>
            <a:off x="5321942" y="1684188"/>
            <a:ext cx="6254680" cy="3373709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6" name="직선 연결선 15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91244" y="32080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0" y="1021682"/>
            <a:ext cx="586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컨셉 스케치 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탑승 시스템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975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F64277-9541-4D86-B7E7-35604882D5FB}"/>
              </a:ext>
            </a:extLst>
          </p:cNvPr>
          <p:cNvSpPr/>
          <p:nvPr/>
        </p:nvSpPr>
        <p:spPr>
          <a:xfrm>
            <a:off x="2509861" y="2087425"/>
            <a:ext cx="3035429" cy="2478978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069229" y="2436896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6200000">
            <a:off x="3855060" y="1960215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2784562" y="3003748"/>
            <a:ext cx="248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프로토타입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33FDC-0D9A-4449-9493-0B87217E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0B2FA5-3B3C-42F0-AC45-7B557073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600744" y="3129119"/>
            <a:ext cx="373301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프로토타입 제작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현장 </a:t>
            </a:r>
            <a:r>
              <a:rPr lang="ko-KR" altLang="en-US" sz="22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테스트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27372" y="3208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시제품</a:t>
            </a:r>
            <a:endParaRPr lang="en-US" altLang="ko-KR" sz="1600" b="1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9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20A84F9-2B75-4864-B5E4-CAF2792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C41D42-80D1-4D46-B881-A9AD4302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6448" r="11879" b="7791"/>
          <a:stretch/>
        </p:blipFill>
        <p:spPr>
          <a:xfrm>
            <a:off x="3939771" y="4105130"/>
            <a:ext cx="2932804" cy="1915655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 t="8660" r="4009" b="16426"/>
          <a:stretch/>
        </p:blipFill>
        <p:spPr>
          <a:xfrm>
            <a:off x="7090997" y="1595283"/>
            <a:ext cx="4400457" cy="4425502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5" t="10873" r="18154" b="9596"/>
          <a:stretch/>
        </p:blipFill>
        <p:spPr>
          <a:xfrm>
            <a:off x="3939770" y="1575867"/>
            <a:ext cx="2932804" cy="2298164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2" t="8305" r="21929" b="30126"/>
          <a:stretch/>
        </p:blipFill>
        <p:spPr>
          <a:xfrm>
            <a:off x="886721" y="4125310"/>
            <a:ext cx="2834626" cy="1895475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21" y="1559282"/>
            <a:ext cx="2834626" cy="2331335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8" name="직선 연결선 17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0" y="1021682"/>
            <a:ext cx="586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Proto Type </a:t>
            </a:r>
            <a:r>
              <a:rPr lang="ko-KR" altLang="en-US" sz="2400" b="1" dirty="0" smtClean="0"/>
              <a:t>제작</a:t>
            </a:r>
            <a:endParaRPr lang="ko-KR" alt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927372" y="3208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시제품</a:t>
            </a:r>
            <a:endParaRPr lang="en-US" altLang="ko-KR" sz="1600" b="1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7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20A84F9-2B75-4864-B5E4-CAF2792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C41D42-80D1-4D46-B881-A9AD4302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7" y="1637858"/>
            <a:ext cx="4894147" cy="4212928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45" y="1625520"/>
            <a:ext cx="5374583" cy="4225266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31" name="직선 연결선 30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27372" y="3208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시제품</a:t>
            </a:r>
            <a:endParaRPr lang="en-US" altLang="ko-KR" sz="1600" b="1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0" y="1021682"/>
            <a:ext cx="586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Proto Type </a:t>
            </a:r>
            <a:r>
              <a:rPr lang="ko-KR" altLang="en-US" sz="2400" b="1" dirty="0" smtClean="0"/>
              <a:t>완성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8464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20A84F9-2B75-4864-B5E4-CAF2792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C41D42-80D1-4D46-B881-A9AD4302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0" y="1021682"/>
            <a:ext cx="586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현장 테스트</a:t>
            </a:r>
            <a:endParaRPr lang="ko-KR" altLang="en-US" sz="2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9695445" y="321222"/>
            <a:ext cx="600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A5A5A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endParaRPr lang="en-US" altLang="ko-KR" sz="1600" b="1" dirty="0">
              <a:solidFill>
                <a:srgbClr val="A5A5A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21" y="1732655"/>
            <a:ext cx="6063711" cy="4163320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378716246"/>
              </p:ext>
            </p:extLst>
          </p:nvPr>
        </p:nvGraphicFramePr>
        <p:xfrm>
          <a:off x="7591857" y="1860756"/>
          <a:ext cx="3403181" cy="399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854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6721" y="2460625"/>
            <a:ext cx="10682979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 smtClean="0"/>
              <a:t>결 론</a:t>
            </a:r>
            <a:endParaRPr lang="ko-KR" altLang="en-US" sz="6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0A84F9-2B75-4864-B5E4-CAF2792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34320" y="1868494"/>
            <a:ext cx="3076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색채 인지 체계에 관한 연구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25740" y="1939715"/>
            <a:ext cx="6878880" cy="331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이화여자대학교 도서관 인용</a:t>
            </a:r>
            <a:r>
              <a:rPr lang="en-US" altLang="ko-KR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 dirty="0" err="1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홍정인</a:t>
            </a:r>
            <a:r>
              <a:rPr lang="ko-KR" altLang="en-US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2012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이화여자대학원</a:t>
            </a:r>
            <a:endParaRPr lang="ko-KR" altLang="en-US" sz="1200" i="0" dirty="0">
              <a:solidFill>
                <a:schemeClr val="bg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4320" y="2994855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37</a:t>
            </a:r>
            <a:r>
              <a:rPr lang="en-US" altLang="ko-KR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page </a:t>
            </a:r>
            <a:r>
              <a:rPr lang="ko-KR" altLang="en-US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25740" y="2782656"/>
            <a:ext cx="6878880" cy="6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지도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블로그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(blog.naver.com/</a:t>
            </a:r>
            <a:r>
              <a:rPr lang="en-US" altLang="ko-KR" sz="12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jiguedu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/140208445867),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위키트리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프라임 경제 뉴스 </a:t>
            </a:r>
            <a:endParaRPr lang="ko-KR" altLang="en-US" sz="1200" i="0" dirty="0">
              <a:solidFill>
                <a:schemeClr val="bg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0" y="1021682"/>
            <a:ext cx="586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참고 문헌</a:t>
            </a:r>
            <a:endParaRPr lang="ko-KR" altLang="en-US" sz="2400" b="1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20A84F9-2B75-4864-B5E4-CAF2792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BC41D42-80D1-4D46-B881-A9AD4302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6721" y="2460625"/>
            <a:ext cx="1068297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 smtClean="0"/>
              <a:t>Q&amp;A</a:t>
            </a:r>
            <a:endParaRPr lang="ko-KR" altLang="en-US" sz="6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0A84F9-2B75-4864-B5E4-CAF2792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6000" dirty="0" smtClean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6000" dirty="0" smtClean="0">
                <a:latin typeface="+mj-ea"/>
                <a:ea typeface="+mj-ea"/>
              </a:rPr>
              <a:t>감사합니다</a:t>
            </a:r>
            <a:endParaRPr lang="ko-KR" altLang="en-US" sz="6000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A84F9-2B75-4864-B5E4-CAF2792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C41D42-80D1-4D46-B881-A9AD4302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75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A1CC2838-BFE1-4C35-8F0D-2E872DCDCC70}"/>
              </a:ext>
            </a:extLst>
          </p:cNvPr>
          <p:cNvSpPr/>
          <p:nvPr/>
        </p:nvSpPr>
        <p:spPr>
          <a:xfrm>
            <a:off x="8568662" y="3687927"/>
            <a:ext cx="1741971" cy="1671150"/>
          </a:xfrm>
          <a:prstGeom prst="ellipse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7C09CE9-BE4B-4055-BD9B-66956DB33DF5}"/>
              </a:ext>
            </a:extLst>
          </p:cNvPr>
          <p:cNvSpPr/>
          <p:nvPr/>
        </p:nvSpPr>
        <p:spPr>
          <a:xfrm>
            <a:off x="7786109" y="2366905"/>
            <a:ext cx="1741971" cy="1671150"/>
          </a:xfrm>
          <a:prstGeom prst="ellipse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5315E31-5E00-484E-AC09-537EE84E5D65}"/>
              </a:ext>
            </a:extLst>
          </p:cNvPr>
          <p:cNvSpPr/>
          <p:nvPr/>
        </p:nvSpPr>
        <p:spPr>
          <a:xfrm>
            <a:off x="9351215" y="2366905"/>
            <a:ext cx="1741971" cy="1671150"/>
          </a:xfrm>
          <a:prstGeom prst="ellipse">
            <a:avLst/>
          </a:prstGeom>
          <a:solidFill>
            <a:srgbClr val="F8B91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69422FA-1A5E-4740-AA58-1A19719E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83C6CB-580D-4D51-BD86-234285788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D2C78-E333-43EC-BF36-CF96087C3F95}"/>
              </a:ext>
            </a:extLst>
          </p:cNvPr>
          <p:cNvSpPr txBox="1"/>
          <p:nvPr/>
        </p:nvSpPr>
        <p:spPr>
          <a:xfrm>
            <a:off x="8162819" y="3002425"/>
            <a:ext cx="988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지속성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F287F-987E-4031-AD60-83611FBD1EBC}"/>
              </a:ext>
            </a:extLst>
          </p:cNvPr>
          <p:cNvSpPr txBox="1"/>
          <p:nvPr/>
        </p:nvSpPr>
        <p:spPr>
          <a:xfrm>
            <a:off x="9718772" y="2996254"/>
            <a:ext cx="100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적합성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FF564-0B79-4744-96C0-0B296BD2CB5C}"/>
              </a:ext>
            </a:extLst>
          </p:cNvPr>
          <p:cNvSpPr txBox="1"/>
          <p:nvPr/>
        </p:nvSpPr>
        <p:spPr>
          <a:xfrm>
            <a:off x="8701960" y="4325762"/>
            <a:ext cx="147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실현가능성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1088377" y="2312742"/>
            <a:ext cx="5220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Project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: </a:t>
            </a:r>
            <a:r>
              <a:rPr lang="ko-KR" altLang="en-US" sz="2400" b="1" dirty="0" smtClean="0"/>
              <a:t>광양버스터미널 편의 증대 </a:t>
            </a:r>
            <a:endParaRPr lang="ko-KR" alt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1088377" y="3463089"/>
            <a:ext cx="6551794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추진방향 </a:t>
            </a:r>
            <a:r>
              <a:rPr lang="en-US" altLang="ko-KR" sz="2400" dirty="0"/>
              <a:t>: </a:t>
            </a:r>
            <a:r>
              <a:rPr lang="ko-KR" altLang="en-US" sz="2400" dirty="0"/>
              <a:t>고유의 가치창출</a:t>
            </a:r>
            <a:r>
              <a:rPr lang="en-US" altLang="ko-KR" sz="2400" dirty="0"/>
              <a:t>, </a:t>
            </a:r>
            <a:r>
              <a:rPr lang="ko-KR" altLang="en-US" sz="2400" dirty="0"/>
              <a:t>인근 연계 </a:t>
            </a:r>
            <a:r>
              <a:rPr lang="ko-KR" altLang="en-US" sz="2400" dirty="0" smtClean="0"/>
              <a:t>전략</a:t>
            </a:r>
            <a:endParaRPr lang="ko-KR" altLang="en-US" sz="24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98832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한컴 백제 M" panose="02020603020101020101" pitchFamily="18" charset="-127"/>
                <a:ea typeface="나눔스퀘어 Bold" panose="020B0600000101010101" pitchFamily="50" charset="-127"/>
              </a:rPr>
              <a:t>이해</a:t>
            </a:r>
            <a:endParaRPr lang="en-US" altLang="ko-KR" sz="1600" b="1" dirty="0">
              <a:solidFill>
                <a:srgbClr val="FF0000"/>
              </a:solidFill>
              <a:latin typeface="한컴 백제 M" panose="02020603020101020101" pitchFamily="18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2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41853C-D31F-44FD-A74F-C8C37D88FF8E}"/>
              </a:ext>
            </a:extLst>
          </p:cNvPr>
          <p:cNvSpPr/>
          <p:nvPr/>
        </p:nvSpPr>
        <p:spPr>
          <a:xfrm>
            <a:off x="5134869" y="2252660"/>
            <a:ext cx="2000242" cy="2391233"/>
          </a:xfrm>
          <a:prstGeom prst="rect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2611B1F-CF67-47D4-99C7-EFEF3245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867" y="6261916"/>
            <a:ext cx="1755386" cy="5539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63B7AE-ABC8-4BC3-8A01-766DFCAC4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F2F988-2976-484E-9D7E-208B009A1827}"/>
              </a:ext>
            </a:extLst>
          </p:cNvPr>
          <p:cNvSpPr txBox="1"/>
          <p:nvPr/>
        </p:nvSpPr>
        <p:spPr>
          <a:xfrm>
            <a:off x="728536" y="965050"/>
            <a:ext cx="298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한컴 백제 M" panose="02020603020101020101" pitchFamily="18" charset="-127"/>
              </a:rPr>
              <a:t>Desk Research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D66DFE-9879-4954-807E-4EB2C52738A7}"/>
              </a:ext>
            </a:extLst>
          </p:cNvPr>
          <p:cNvSpPr/>
          <p:nvPr/>
        </p:nvSpPr>
        <p:spPr>
          <a:xfrm>
            <a:off x="1468648" y="2272205"/>
            <a:ext cx="2000242" cy="2391233"/>
          </a:xfrm>
          <a:prstGeom prst="rect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09824A-7D92-46E8-8990-769A2D221BA3}"/>
              </a:ext>
            </a:extLst>
          </p:cNvPr>
          <p:cNvSpPr/>
          <p:nvPr/>
        </p:nvSpPr>
        <p:spPr>
          <a:xfrm>
            <a:off x="8786605" y="2272207"/>
            <a:ext cx="2000242" cy="2391233"/>
          </a:xfrm>
          <a:prstGeom prst="rect">
            <a:avLst/>
          </a:prstGeom>
          <a:solidFill>
            <a:srgbClr val="84BA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36">
            <a:extLst>
              <a:ext uri="{FF2B5EF4-FFF2-40B4-BE49-F238E27FC236}">
                <a16:creationId xmlns:a16="http://schemas.microsoft.com/office/drawing/2014/main" id="{2754CE49-EC2B-4F32-B81D-0FBE0F70395A}"/>
              </a:ext>
            </a:extLst>
          </p:cNvPr>
          <p:cNvSpPr/>
          <p:nvPr/>
        </p:nvSpPr>
        <p:spPr>
          <a:xfrm>
            <a:off x="3306126" y="3356267"/>
            <a:ext cx="2000242" cy="2262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모서리가 둥근 직사각형 36">
            <a:extLst>
              <a:ext uri="{FF2B5EF4-FFF2-40B4-BE49-F238E27FC236}">
                <a16:creationId xmlns:a16="http://schemas.microsoft.com/office/drawing/2014/main" id="{C71A2E20-8020-4F23-A163-50B85EBF2A81}"/>
              </a:ext>
            </a:extLst>
          </p:cNvPr>
          <p:cNvSpPr/>
          <p:nvPr/>
        </p:nvSpPr>
        <p:spPr>
          <a:xfrm>
            <a:off x="6953232" y="3318555"/>
            <a:ext cx="2000242" cy="26394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92FDC8-A77F-4E00-A1D8-02FDA78DE9B9}"/>
              </a:ext>
            </a:extLst>
          </p:cNvPr>
          <p:cNvCxnSpPr/>
          <p:nvPr/>
        </p:nvCxnSpPr>
        <p:spPr>
          <a:xfrm>
            <a:off x="3716832" y="3478805"/>
            <a:ext cx="1128545" cy="0"/>
          </a:xfrm>
          <a:prstGeom prst="straightConnector1">
            <a:avLst/>
          </a:prstGeom>
          <a:ln>
            <a:solidFill>
              <a:srgbClr val="39A1F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7BDEF7-B434-4F4C-99E0-A3A3795A3753}"/>
              </a:ext>
            </a:extLst>
          </p:cNvPr>
          <p:cNvCxnSpPr/>
          <p:nvPr/>
        </p:nvCxnSpPr>
        <p:spPr>
          <a:xfrm>
            <a:off x="7441505" y="3452096"/>
            <a:ext cx="112854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39E632-11D2-4C74-A129-5210DDD0FC3F}"/>
              </a:ext>
            </a:extLst>
          </p:cNvPr>
          <p:cNvSpPr txBox="1"/>
          <p:nvPr/>
        </p:nvSpPr>
        <p:spPr>
          <a:xfrm>
            <a:off x="1478075" y="2266609"/>
            <a:ext cx="92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E9C65-A104-4068-A504-C40D8DC69FCD}"/>
              </a:ext>
            </a:extLst>
          </p:cNvPr>
          <p:cNvSpPr txBox="1"/>
          <p:nvPr/>
        </p:nvSpPr>
        <p:spPr>
          <a:xfrm>
            <a:off x="8801090" y="2266609"/>
            <a:ext cx="92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E6A107-11BD-4318-A9A6-53ACAC8CD962}"/>
              </a:ext>
            </a:extLst>
          </p:cNvPr>
          <p:cNvSpPr txBox="1"/>
          <p:nvPr/>
        </p:nvSpPr>
        <p:spPr>
          <a:xfrm>
            <a:off x="5172173" y="2266609"/>
            <a:ext cx="92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04B6F4-7065-4FCD-9AF9-6E314829415F}"/>
              </a:ext>
            </a:extLst>
          </p:cNvPr>
          <p:cNvSpPr txBox="1"/>
          <p:nvPr/>
        </p:nvSpPr>
        <p:spPr>
          <a:xfrm>
            <a:off x="1731227" y="2571113"/>
            <a:ext cx="14750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노년층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도착정보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723A5-EC34-41BF-AC2A-9155D5AB4419}"/>
              </a:ext>
            </a:extLst>
          </p:cNvPr>
          <p:cNvSpPr txBox="1"/>
          <p:nvPr/>
        </p:nvSpPr>
        <p:spPr>
          <a:xfrm>
            <a:off x="8851213" y="2878944"/>
            <a:ext cx="18710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해결방안 모색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NGT &amp; Post-it</a:t>
            </a:r>
            <a:endParaRPr lang="en-US" altLang="ko-KR" sz="2400" spc="-300" dirty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AC5F1-B182-4BD2-84FD-BA047BF1A8A1}"/>
              </a:ext>
            </a:extLst>
          </p:cNvPr>
          <p:cNvSpPr txBox="1"/>
          <p:nvPr/>
        </p:nvSpPr>
        <p:spPr>
          <a:xfrm>
            <a:off x="5443493" y="2607084"/>
            <a:ext cx="1391728" cy="1682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무엇이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시급한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문제인가</a:t>
            </a:r>
            <a:r>
              <a:rPr lang="en-US" altLang="ko-KR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2400" spc="-300" dirty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498832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한컴 백제 M" panose="02020603020101020101" pitchFamily="18" charset="-127"/>
                <a:ea typeface="나눔스퀘어 Bold" panose="020B0600000101010101" pitchFamily="50" charset="-127"/>
              </a:rPr>
              <a:t>이해</a:t>
            </a:r>
            <a:endParaRPr lang="en-US" altLang="ko-KR" sz="1600" b="1" dirty="0">
              <a:solidFill>
                <a:srgbClr val="FF0000"/>
              </a:solidFill>
              <a:latin typeface="한컴 백제 M" panose="02020603020101020101" pitchFamily="18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85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35333" t="18148" r="35334" b="34839"/>
          <a:stretch/>
        </p:blipFill>
        <p:spPr>
          <a:xfrm>
            <a:off x="3384512" y="1304356"/>
            <a:ext cx="5330575" cy="4805594"/>
          </a:xfrm>
          <a:prstGeom prst="rect">
            <a:avLst/>
          </a:prstGeom>
          <a:ln w="88900" cap="sq" cmpd="thickThin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직사각형 6"/>
          <p:cNvSpPr/>
          <p:nvPr/>
        </p:nvSpPr>
        <p:spPr>
          <a:xfrm>
            <a:off x="3528060" y="2769418"/>
            <a:ext cx="5046785" cy="27256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33744" y="2187188"/>
            <a:ext cx="2241101" cy="85479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F2F988-2976-484E-9D7E-208B009A1827}"/>
              </a:ext>
            </a:extLst>
          </p:cNvPr>
          <p:cNvSpPr txBox="1"/>
          <p:nvPr/>
        </p:nvSpPr>
        <p:spPr>
          <a:xfrm>
            <a:off x="728536" y="965050"/>
            <a:ext cx="2988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한컴 백제 M" panose="02020603020101020101" pitchFamily="18" charset="-127"/>
              </a:rPr>
              <a:t>Desk </a:t>
            </a:r>
            <a:r>
              <a:rPr lang="en-US" altLang="ko-KR" sz="2400" b="1" dirty="0" smtClean="0">
                <a:latin typeface="+mj-lt"/>
                <a:ea typeface="한컴 백제 M" panose="02020603020101020101" pitchFamily="18" charset="-127"/>
              </a:rPr>
              <a:t>Research</a:t>
            </a:r>
          </a:p>
          <a:p>
            <a:r>
              <a:rPr lang="en-US" altLang="ko-KR" sz="2400" b="1" dirty="0" smtClean="0">
                <a:latin typeface="+mj-ea"/>
                <a:ea typeface="+mj-ea"/>
              </a:rPr>
              <a:t>-</a:t>
            </a:r>
            <a:r>
              <a:rPr lang="ko-KR" altLang="en-US" sz="2400" b="1" dirty="0" smtClean="0">
                <a:latin typeface="+mj-ea"/>
                <a:ea typeface="+mj-ea"/>
              </a:rPr>
              <a:t>참고자료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98832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한컴 백제 M" panose="02020603020101020101" pitchFamily="18" charset="-127"/>
                <a:ea typeface="나눔스퀘어 Bold" panose="020B0600000101010101" pitchFamily="50" charset="-127"/>
              </a:rPr>
              <a:t>이해</a:t>
            </a:r>
            <a:endParaRPr lang="en-US" altLang="ko-KR" sz="1600" b="1" dirty="0">
              <a:solidFill>
                <a:srgbClr val="FF0000"/>
              </a:solidFill>
              <a:latin typeface="한컴 백제 M" panose="02020603020101020101" pitchFamily="18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78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B52E54E-38CF-4898-A443-0996355483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t="1250" r="946" b="1666"/>
          <a:stretch/>
        </p:blipFill>
        <p:spPr>
          <a:xfrm>
            <a:off x="1836827" y="1635534"/>
            <a:ext cx="8069179" cy="4317592"/>
          </a:xfrm>
          <a:prstGeom prst="rect">
            <a:avLst/>
          </a:prstGeom>
          <a:ln w="88900" cap="sq" cmpd="thickThin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734321" y="1021682"/>
            <a:ext cx="333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비즈니스 모델 캔버스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CDC672-E9BF-4EF2-855A-467244F1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ECB234-34D9-4702-B905-114DC167F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98832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한컴 백제 M" panose="02020603020101020101" pitchFamily="18" charset="-127"/>
                <a:ea typeface="나눔스퀘어 Bold" panose="020B0600000101010101" pitchFamily="50" charset="-127"/>
              </a:rPr>
              <a:t>이해</a:t>
            </a:r>
            <a:endParaRPr lang="en-US" altLang="ko-KR" sz="1600" b="1" dirty="0">
              <a:solidFill>
                <a:srgbClr val="FF0000"/>
              </a:solidFill>
              <a:latin typeface="한컴 백제 M" panose="02020603020101020101" pitchFamily="18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138284" y="2616592"/>
            <a:ext cx="1272676" cy="0"/>
          </a:xfrm>
          <a:prstGeom prst="line">
            <a:avLst/>
          </a:prstGeom>
          <a:ln w="63500" cap="rnd" cmpd="sng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138284" y="2906152"/>
            <a:ext cx="790076" cy="0"/>
          </a:xfrm>
          <a:prstGeom prst="line">
            <a:avLst/>
          </a:prstGeom>
          <a:ln w="63500" cap="rnd" cmpd="sng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138284" y="3808048"/>
            <a:ext cx="1501276" cy="0"/>
          </a:xfrm>
          <a:prstGeom prst="line">
            <a:avLst/>
          </a:prstGeom>
          <a:ln w="63500" cap="rnd" cmpd="sng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47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F64277-9541-4D86-B7E7-35604882D5FB}"/>
              </a:ext>
            </a:extLst>
          </p:cNvPr>
          <p:cNvSpPr/>
          <p:nvPr/>
        </p:nvSpPr>
        <p:spPr>
          <a:xfrm>
            <a:off x="2498103" y="2087427"/>
            <a:ext cx="3035429" cy="2478978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069229" y="2436896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6200000">
            <a:off x="3855061" y="4439195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2996531" y="3048752"/>
            <a:ext cx="203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공감하기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33FDC-0D9A-4449-9493-0B87217E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0B2FA5-3B3C-42F0-AC45-7B557073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465359" y="2679419"/>
            <a:ext cx="3733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현장 조사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SIPOC &amp;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이해관계자 맵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심층인터뷰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2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섀도잉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3503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6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524</Words>
  <Application>Microsoft Office PowerPoint</Application>
  <PresentationFormat>와이드스크린</PresentationFormat>
  <Paragraphs>247</Paragraphs>
  <Slides>49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나눔스퀘어</vt:lpstr>
      <vt:lpstr>나눔스퀘어 Bold</vt:lpstr>
      <vt:lpstr>나눔스퀘어 ExtraBold</vt:lpstr>
      <vt:lpstr>맑은 고딕</vt:lpstr>
      <vt:lpstr>한컴 백제 M</vt:lpstr>
      <vt:lpstr>Arial</vt:lpstr>
      <vt:lpstr>Wingdings</vt:lpstr>
      <vt:lpstr>Office 테마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 론</vt:lpstr>
      <vt:lpstr>PowerPoint 프레젠테이션</vt:lpstr>
      <vt:lpstr>Q&amp;A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배수용</dc:creator>
  <cp:lastModifiedBy>김 환희</cp:lastModifiedBy>
  <cp:revision>172</cp:revision>
  <dcterms:created xsi:type="dcterms:W3CDTF">2018-01-08T06:30:18Z</dcterms:created>
  <dcterms:modified xsi:type="dcterms:W3CDTF">2019-02-27T19:49:00Z</dcterms:modified>
</cp:coreProperties>
</file>